
<file path=[Content_Types].xml><?xml version="1.0" encoding="utf-8"?>
<Types xmlns="http://schemas.openxmlformats.org/package/2006/content-types">
  <Default Extension="gif" ContentType="image/gif"/>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61.jp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62.jpg" ContentType="image/jpeg"/>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6"/>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80" r:id="rId123"/>
    <p:sldId id="381" r:id="rId124"/>
    <p:sldId id="390" r:id="rId125"/>
    <p:sldId id="382" r:id="rId126"/>
    <p:sldId id="383" r:id="rId127"/>
    <p:sldId id="384" r:id="rId128"/>
    <p:sldId id="377" r:id="rId129"/>
    <p:sldId id="378" r:id="rId130"/>
    <p:sldId id="379" r:id="rId131"/>
    <p:sldId id="385" r:id="rId132"/>
    <p:sldId id="388" r:id="rId133"/>
    <p:sldId id="389" r:id="rId134"/>
    <p:sldId id="386" r:id="rId135"/>
    <p:sldId id="387" r:id="rId136"/>
    <p:sldId id="391" r:id="rId137"/>
    <p:sldId id="394" r:id="rId138"/>
    <p:sldId id="392" r:id="rId139"/>
    <p:sldId id="393" r:id="rId140"/>
    <p:sldId id="395" r:id="rId141"/>
    <p:sldId id="396" r:id="rId142"/>
    <p:sldId id="397" r:id="rId143"/>
    <p:sldId id="403" r:id="rId144"/>
    <p:sldId id="398" r:id="rId145"/>
    <p:sldId id="399" r:id="rId146"/>
    <p:sldId id="400" r:id="rId147"/>
    <p:sldId id="402" r:id="rId148"/>
    <p:sldId id="401"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6" r:id="rId171"/>
    <p:sldId id="425" r:id="rId172"/>
    <p:sldId id="427" r:id="rId173"/>
    <p:sldId id="428" r:id="rId174"/>
    <p:sldId id="429" r:id="rId175"/>
    <p:sldId id="431" r:id="rId176"/>
    <p:sldId id="430" r:id="rId177"/>
    <p:sldId id="432" r:id="rId178"/>
    <p:sldId id="435" r:id="rId179"/>
    <p:sldId id="433" r:id="rId180"/>
    <p:sldId id="434" r:id="rId181"/>
    <p:sldId id="436" r:id="rId182"/>
    <p:sldId id="437" r:id="rId183"/>
    <p:sldId id="438" r:id="rId184"/>
    <p:sldId id="439" r:id="rId185"/>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80"/>
            <p14:sldId id="381"/>
            <p14:sldId id="390"/>
            <p14:sldId id="382"/>
            <p14:sldId id="383"/>
            <p14:sldId id="384"/>
            <p14:sldId id="377"/>
            <p14:sldId id="378"/>
            <p14:sldId id="379"/>
            <p14:sldId id="385"/>
            <p14:sldId id="388"/>
            <p14:sldId id="389"/>
            <p14:sldId id="386"/>
            <p14:sldId id="387"/>
            <p14:sldId id="391"/>
            <p14:sldId id="394"/>
            <p14:sldId id="392"/>
            <p14:sldId id="393"/>
            <p14:sldId id="395"/>
            <p14:sldId id="396"/>
            <p14:sldId id="397"/>
            <p14:sldId id="403"/>
            <p14:sldId id="398"/>
            <p14:sldId id="399"/>
            <p14:sldId id="400"/>
            <p14:sldId id="402"/>
            <p14:sldId id="401"/>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6"/>
            <p14:sldId id="425"/>
            <p14:sldId id="427"/>
            <p14:sldId id="428"/>
            <p14:sldId id="429"/>
            <p14:sldId id="431"/>
            <p14:sldId id="430"/>
            <p14:sldId id="432"/>
            <p14:sldId id="435"/>
            <p14:sldId id="433"/>
            <p14:sldId id="434"/>
            <p14:sldId id="436"/>
            <p14:sldId id="437"/>
            <p14:sldId id="438"/>
            <p14:sldId id="43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4" autoAdjust="0"/>
    <p:restoredTop sz="89811" autoAdjust="0"/>
  </p:normalViewPr>
  <p:slideViewPr>
    <p:cSldViewPr>
      <p:cViewPr varScale="1">
        <p:scale>
          <a:sx n="62" d="100"/>
          <a:sy n="62" d="100"/>
        </p:scale>
        <p:origin x="220" y="1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9/4/2025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177</a:t>
            </a:fld>
            <a:endParaRPr lang="en-US"/>
          </a:p>
        </p:txBody>
      </p:sp>
    </p:spTree>
    <p:extLst>
      <p:ext uri="{BB962C8B-B14F-4D97-AF65-F5344CB8AC3E}">
        <p14:creationId xmlns:p14="http://schemas.microsoft.com/office/powerpoint/2010/main" val="1114663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178</a:t>
            </a:fld>
            <a:endParaRPr lang="en-US"/>
          </a:p>
        </p:txBody>
      </p:sp>
    </p:spTree>
    <p:extLst>
      <p:ext uri="{BB962C8B-B14F-4D97-AF65-F5344CB8AC3E}">
        <p14:creationId xmlns:p14="http://schemas.microsoft.com/office/powerpoint/2010/main" val="13000025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179</a:t>
            </a:fld>
            <a:endParaRPr lang="en-US"/>
          </a:p>
        </p:txBody>
      </p:sp>
    </p:spTree>
    <p:extLst>
      <p:ext uri="{BB962C8B-B14F-4D97-AF65-F5344CB8AC3E}">
        <p14:creationId xmlns:p14="http://schemas.microsoft.com/office/powerpoint/2010/main" val="25190261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180</a:t>
            </a:fld>
            <a:endParaRPr lang="en-US"/>
          </a:p>
        </p:txBody>
      </p:sp>
    </p:spTree>
    <p:extLst>
      <p:ext uri="{BB962C8B-B14F-4D97-AF65-F5344CB8AC3E}">
        <p14:creationId xmlns:p14="http://schemas.microsoft.com/office/powerpoint/2010/main" val="17811783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181</a:t>
            </a:fld>
            <a:endParaRPr lang="en-US"/>
          </a:p>
        </p:txBody>
      </p:sp>
    </p:spTree>
    <p:extLst>
      <p:ext uri="{BB962C8B-B14F-4D97-AF65-F5344CB8AC3E}">
        <p14:creationId xmlns:p14="http://schemas.microsoft.com/office/powerpoint/2010/main" val="8562384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182</a:t>
            </a:fld>
            <a:endParaRPr lang="en-US"/>
          </a:p>
        </p:txBody>
      </p:sp>
    </p:spTree>
    <p:extLst>
      <p:ext uri="{BB962C8B-B14F-4D97-AF65-F5344CB8AC3E}">
        <p14:creationId xmlns:p14="http://schemas.microsoft.com/office/powerpoint/2010/main" val="9887087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183</a:t>
            </a:fld>
            <a:endParaRPr lang="en-US"/>
          </a:p>
        </p:txBody>
      </p:sp>
    </p:spTree>
    <p:extLst>
      <p:ext uri="{BB962C8B-B14F-4D97-AF65-F5344CB8AC3E}">
        <p14:creationId xmlns:p14="http://schemas.microsoft.com/office/powerpoint/2010/main" val="8971695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184</a:t>
            </a:fld>
            <a:endParaRPr lang="en-US"/>
          </a:p>
        </p:txBody>
      </p:sp>
    </p:spTree>
    <p:extLst>
      <p:ext uri="{BB962C8B-B14F-4D97-AF65-F5344CB8AC3E}">
        <p14:creationId xmlns:p14="http://schemas.microsoft.com/office/powerpoint/2010/main" val="394486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100</a:t>
            </a:fld>
            <a:endParaRPr lang="en-US"/>
          </a:p>
        </p:txBody>
      </p:sp>
    </p:spTree>
    <p:extLst>
      <p:ext uri="{BB962C8B-B14F-4D97-AF65-F5344CB8AC3E}">
        <p14:creationId xmlns:p14="http://schemas.microsoft.com/office/powerpoint/2010/main" val="198248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101</a:t>
            </a:fld>
            <a:endParaRPr lang="en-US"/>
          </a:p>
        </p:txBody>
      </p:sp>
    </p:spTree>
    <p:extLst>
      <p:ext uri="{BB962C8B-B14F-4D97-AF65-F5344CB8AC3E}">
        <p14:creationId xmlns:p14="http://schemas.microsoft.com/office/powerpoint/2010/main" val="380209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102</a:t>
            </a:fld>
            <a:endParaRPr lang="en-US"/>
          </a:p>
        </p:txBody>
      </p:sp>
    </p:spTree>
    <p:extLst>
      <p:ext uri="{BB962C8B-B14F-4D97-AF65-F5344CB8AC3E}">
        <p14:creationId xmlns:p14="http://schemas.microsoft.com/office/powerpoint/2010/main" val="173265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103</a:t>
            </a:fld>
            <a:endParaRPr lang="en-US"/>
          </a:p>
        </p:txBody>
      </p:sp>
    </p:spTree>
    <p:extLst>
      <p:ext uri="{BB962C8B-B14F-4D97-AF65-F5344CB8AC3E}">
        <p14:creationId xmlns:p14="http://schemas.microsoft.com/office/powerpoint/2010/main" val="1388928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104</a:t>
            </a:fld>
            <a:endParaRPr lang="en-US"/>
          </a:p>
        </p:txBody>
      </p:sp>
    </p:spTree>
    <p:extLst>
      <p:ext uri="{BB962C8B-B14F-4D97-AF65-F5344CB8AC3E}">
        <p14:creationId xmlns:p14="http://schemas.microsoft.com/office/powerpoint/2010/main" val="4027574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105</a:t>
            </a:fld>
            <a:endParaRPr lang="en-US"/>
          </a:p>
        </p:txBody>
      </p:sp>
    </p:spTree>
    <p:extLst>
      <p:ext uri="{BB962C8B-B14F-4D97-AF65-F5344CB8AC3E}">
        <p14:creationId xmlns:p14="http://schemas.microsoft.com/office/powerpoint/2010/main" val="985905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106</a:t>
            </a:fld>
            <a:endParaRPr lang="en-US"/>
          </a:p>
        </p:txBody>
      </p:sp>
    </p:spTree>
    <p:extLst>
      <p:ext uri="{BB962C8B-B14F-4D97-AF65-F5344CB8AC3E}">
        <p14:creationId xmlns:p14="http://schemas.microsoft.com/office/powerpoint/2010/main" val="78218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107</a:t>
            </a:fld>
            <a:endParaRPr lang="en-US"/>
          </a:p>
        </p:txBody>
      </p:sp>
    </p:spTree>
    <p:extLst>
      <p:ext uri="{BB962C8B-B14F-4D97-AF65-F5344CB8AC3E}">
        <p14:creationId xmlns:p14="http://schemas.microsoft.com/office/powerpoint/2010/main" val="15058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108</a:t>
            </a:fld>
            <a:endParaRPr lang="en-US"/>
          </a:p>
        </p:txBody>
      </p:sp>
    </p:spTree>
    <p:extLst>
      <p:ext uri="{BB962C8B-B14F-4D97-AF65-F5344CB8AC3E}">
        <p14:creationId xmlns:p14="http://schemas.microsoft.com/office/powerpoint/2010/main" val="639640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109</a:t>
            </a:fld>
            <a:endParaRPr lang="en-US"/>
          </a:p>
        </p:txBody>
      </p:sp>
    </p:spTree>
    <p:extLst>
      <p:ext uri="{BB962C8B-B14F-4D97-AF65-F5344CB8AC3E}">
        <p14:creationId xmlns:p14="http://schemas.microsoft.com/office/powerpoint/2010/main" val="1836132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110</a:t>
            </a:fld>
            <a:endParaRPr lang="en-US"/>
          </a:p>
        </p:txBody>
      </p:sp>
    </p:spTree>
    <p:extLst>
      <p:ext uri="{BB962C8B-B14F-4D97-AF65-F5344CB8AC3E}">
        <p14:creationId xmlns:p14="http://schemas.microsoft.com/office/powerpoint/2010/main" val="159404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111</a:t>
            </a:fld>
            <a:endParaRPr lang="en-US"/>
          </a:p>
        </p:txBody>
      </p:sp>
    </p:spTree>
    <p:extLst>
      <p:ext uri="{BB962C8B-B14F-4D97-AF65-F5344CB8AC3E}">
        <p14:creationId xmlns:p14="http://schemas.microsoft.com/office/powerpoint/2010/main" val="341979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112</a:t>
            </a:fld>
            <a:endParaRPr lang="en-US"/>
          </a:p>
        </p:txBody>
      </p:sp>
    </p:spTree>
    <p:extLst>
      <p:ext uri="{BB962C8B-B14F-4D97-AF65-F5344CB8AC3E}">
        <p14:creationId xmlns:p14="http://schemas.microsoft.com/office/powerpoint/2010/main" val="1092020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113</a:t>
            </a:fld>
            <a:endParaRPr lang="en-US"/>
          </a:p>
        </p:txBody>
      </p:sp>
    </p:spTree>
    <p:extLst>
      <p:ext uri="{BB962C8B-B14F-4D97-AF65-F5344CB8AC3E}">
        <p14:creationId xmlns:p14="http://schemas.microsoft.com/office/powerpoint/2010/main" val="3736681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114</a:t>
            </a:fld>
            <a:endParaRPr lang="en-US"/>
          </a:p>
        </p:txBody>
      </p:sp>
    </p:spTree>
    <p:extLst>
      <p:ext uri="{BB962C8B-B14F-4D97-AF65-F5344CB8AC3E}">
        <p14:creationId xmlns:p14="http://schemas.microsoft.com/office/powerpoint/2010/main" val="4231989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115</a:t>
            </a:fld>
            <a:endParaRPr lang="en-US"/>
          </a:p>
        </p:txBody>
      </p:sp>
    </p:spTree>
    <p:extLst>
      <p:ext uri="{BB962C8B-B14F-4D97-AF65-F5344CB8AC3E}">
        <p14:creationId xmlns:p14="http://schemas.microsoft.com/office/powerpoint/2010/main" val="2495798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116</a:t>
            </a:fld>
            <a:endParaRPr lang="en-US"/>
          </a:p>
        </p:txBody>
      </p:sp>
    </p:spTree>
    <p:extLst>
      <p:ext uri="{BB962C8B-B14F-4D97-AF65-F5344CB8AC3E}">
        <p14:creationId xmlns:p14="http://schemas.microsoft.com/office/powerpoint/2010/main" val="170330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117</a:t>
            </a:fld>
            <a:endParaRPr lang="en-US"/>
          </a:p>
        </p:txBody>
      </p:sp>
    </p:spTree>
    <p:extLst>
      <p:ext uri="{BB962C8B-B14F-4D97-AF65-F5344CB8AC3E}">
        <p14:creationId xmlns:p14="http://schemas.microsoft.com/office/powerpoint/2010/main" val="2738043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118</a:t>
            </a:fld>
            <a:endParaRPr lang="en-US"/>
          </a:p>
        </p:txBody>
      </p:sp>
    </p:spTree>
    <p:extLst>
      <p:ext uri="{BB962C8B-B14F-4D97-AF65-F5344CB8AC3E}">
        <p14:creationId xmlns:p14="http://schemas.microsoft.com/office/powerpoint/2010/main" val="130654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119</a:t>
            </a:fld>
            <a:endParaRPr lang="en-US"/>
          </a:p>
        </p:txBody>
      </p:sp>
    </p:spTree>
    <p:extLst>
      <p:ext uri="{BB962C8B-B14F-4D97-AF65-F5344CB8AC3E}">
        <p14:creationId xmlns:p14="http://schemas.microsoft.com/office/powerpoint/2010/main" val="82527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120</a:t>
            </a:fld>
            <a:endParaRPr lang="en-US"/>
          </a:p>
        </p:txBody>
      </p:sp>
    </p:spTree>
    <p:extLst>
      <p:ext uri="{BB962C8B-B14F-4D97-AF65-F5344CB8AC3E}">
        <p14:creationId xmlns:p14="http://schemas.microsoft.com/office/powerpoint/2010/main" val="1751484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121</a:t>
            </a:fld>
            <a:endParaRPr lang="en-US"/>
          </a:p>
        </p:txBody>
      </p:sp>
    </p:spTree>
    <p:extLst>
      <p:ext uri="{BB962C8B-B14F-4D97-AF65-F5344CB8AC3E}">
        <p14:creationId xmlns:p14="http://schemas.microsoft.com/office/powerpoint/2010/main" val="197907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122</a:t>
            </a:fld>
            <a:endParaRPr lang="en-US"/>
          </a:p>
        </p:txBody>
      </p:sp>
    </p:spTree>
    <p:extLst>
      <p:ext uri="{BB962C8B-B14F-4D97-AF65-F5344CB8AC3E}">
        <p14:creationId xmlns:p14="http://schemas.microsoft.com/office/powerpoint/2010/main" val="1536811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123</a:t>
            </a:fld>
            <a:endParaRPr lang="en-US"/>
          </a:p>
        </p:txBody>
      </p:sp>
    </p:spTree>
    <p:extLst>
      <p:ext uri="{BB962C8B-B14F-4D97-AF65-F5344CB8AC3E}">
        <p14:creationId xmlns:p14="http://schemas.microsoft.com/office/powerpoint/2010/main" val="405126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124</a:t>
            </a:fld>
            <a:endParaRPr lang="en-US"/>
          </a:p>
        </p:txBody>
      </p:sp>
    </p:spTree>
    <p:extLst>
      <p:ext uri="{BB962C8B-B14F-4D97-AF65-F5344CB8AC3E}">
        <p14:creationId xmlns:p14="http://schemas.microsoft.com/office/powerpoint/2010/main" val="1907929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125</a:t>
            </a:fld>
            <a:endParaRPr lang="en-US"/>
          </a:p>
        </p:txBody>
      </p:sp>
    </p:spTree>
    <p:extLst>
      <p:ext uri="{BB962C8B-B14F-4D97-AF65-F5344CB8AC3E}">
        <p14:creationId xmlns:p14="http://schemas.microsoft.com/office/powerpoint/2010/main" val="4290504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126</a:t>
            </a:fld>
            <a:endParaRPr lang="en-US"/>
          </a:p>
        </p:txBody>
      </p:sp>
    </p:spTree>
    <p:extLst>
      <p:ext uri="{BB962C8B-B14F-4D97-AF65-F5344CB8AC3E}">
        <p14:creationId xmlns:p14="http://schemas.microsoft.com/office/powerpoint/2010/main" val="204203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127</a:t>
            </a:fld>
            <a:endParaRPr lang="en-US"/>
          </a:p>
        </p:txBody>
      </p:sp>
    </p:spTree>
    <p:extLst>
      <p:ext uri="{BB962C8B-B14F-4D97-AF65-F5344CB8AC3E}">
        <p14:creationId xmlns:p14="http://schemas.microsoft.com/office/powerpoint/2010/main" val="2882559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128</a:t>
            </a:fld>
            <a:endParaRPr lang="en-US"/>
          </a:p>
        </p:txBody>
      </p:sp>
    </p:spTree>
    <p:extLst>
      <p:ext uri="{BB962C8B-B14F-4D97-AF65-F5344CB8AC3E}">
        <p14:creationId xmlns:p14="http://schemas.microsoft.com/office/powerpoint/2010/main" val="109294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129</a:t>
            </a:fld>
            <a:endParaRPr lang="en-US"/>
          </a:p>
        </p:txBody>
      </p:sp>
    </p:spTree>
    <p:extLst>
      <p:ext uri="{BB962C8B-B14F-4D97-AF65-F5344CB8AC3E}">
        <p14:creationId xmlns:p14="http://schemas.microsoft.com/office/powerpoint/2010/main" val="33141281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130</a:t>
            </a:fld>
            <a:endParaRPr lang="en-US"/>
          </a:p>
        </p:txBody>
      </p:sp>
    </p:spTree>
    <p:extLst>
      <p:ext uri="{BB962C8B-B14F-4D97-AF65-F5344CB8AC3E}">
        <p14:creationId xmlns:p14="http://schemas.microsoft.com/office/powerpoint/2010/main" val="14773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131</a:t>
            </a:fld>
            <a:endParaRPr lang="en-US"/>
          </a:p>
        </p:txBody>
      </p:sp>
    </p:spTree>
    <p:extLst>
      <p:ext uri="{BB962C8B-B14F-4D97-AF65-F5344CB8AC3E}">
        <p14:creationId xmlns:p14="http://schemas.microsoft.com/office/powerpoint/2010/main" val="3938398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132</a:t>
            </a:fld>
            <a:endParaRPr lang="en-US"/>
          </a:p>
        </p:txBody>
      </p:sp>
    </p:spTree>
    <p:extLst>
      <p:ext uri="{BB962C8B-B14F-4D97-AF65-F5344CB8AC3E}">
        <p14:creationId xmlns:p14="http://schemas.microsoft.com/office/powerpoint/2010/main" val="129204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133</a:t>
            </a:fld>
            <a:endParaRPr lang="en-US"/>
          </a:p>
        </p:txBody>
      </p:sp>
    </p:spTree>
    <p:extLst>
      <p:ext uri="{BB962C8B-B14F-4D97-AF65-F5344CB8AC3E}">
        <p14:creationId xmlns:p14="http://schemas.microsoft.com/office/powerpoint/2010/main" val="112793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134</a:t>
            </a:fld>
            <a:endParaRPr lang="en-US"/>
          </a:p>
        </p:txBody>
      </p:sp>
    </p:spTree>
    <p:extLst>
      <p:ext uri="{BB962C8B-B14F-4D97-AF65-F5344CB8AC3E}">
        <p14:creationId xmlns:p14="http://schemas.microsoft.com/office/powerpoint/2010/main" val="3046971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135</a:t>
            </a:fld>
            <a:endParaRPr lang="en-US"/>
          </a:p>
        </p:txBody>
      </p:sp>
    </p:spTree>
    <p:extLst>
      <p:ext uri="{BB962C8B-B14F-4D97-AF65-F5344CB8AC3E}">
        <p14:creationId xmlns:p14="http://schemas.microsoft.com/office/powerpoint/2010/main" val="1006023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136</a:t>
            </a:fld>
            <a:endParaRPr lang="en-US"/>
          </a:p>
        </p:txBody>
      </p:sp>
    </p:spTree>
    <p:extLst>
      <p:ext uri="{BB962C8B-B14F-4D97-AF65-F5344CB8AC3E}">
        <p14:creationId xmlns:p14="http://schemas.microsoft.com/office/powerpoint/2010/main" val="177949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137</a:t>
            </a:fld>
            <a:endParaRPr lang="en-US"/>
          </a:p>
        </p:txBody>
      </p:sp>
    </p:spTree>
    <p:extLst>
      <p:ext uri="{BB962C8B-B14F-4D97-AF65-F5344CB8AC3E}">
        <p14:creationId xmlns:p14="http://schemas.microsoft.com/office/powerpoint/2010/main" val="3263319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138</a:t>
            </a:fld>
            <a:endParaRPr lang="en-US"/>
          </a:p>
        </p:txBody>
      </p:sp>
    </p:spTree>
    <p:extLst>
      <p:ext uri="{BB962C8B-B14F-4D97-AF65-F5344CB8AC3E}">
        <p14:creationId xmlns:p14="http://schemas.microsoft.com/office/powerpoint/2010/main" val="1406276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139</a:t>
            </a:fld>
            <a:endParaRPr lang="en-US"/>
          </a:p>
        </p:txBody>
      </p:sp>
    </p:spTree>
    <p:extLst>
      <p:ext uri="{BB962C8B-B14F-4D97-AF65-F5344CB8AC3E}">
        <p14:creationId xmlns:p14="http://schemas.microsoft.com/office/powerpoint/2010/main" val="29446912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140</a:t>
            </a:fld>
            <a:endParaRPr lang="en-US"/>
          </a:p>
        </p:txBody>
      </p:sp>
    </p:spTree>
    <p:extLst>
      <p:ext uri="{BB962C8B-B14F-4D97-AF65-F5344CB8AC3E}">
        <p14:creationId xmlns:p14="http://schemas.microsoft.com/office/powerpoint/2010/main" val="2482379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141</a:t>
            </a:fld>
            <a:endParaRPr lang="en-US"/>
          </a:p>
        </p:txBody>
      </p:sp>
    </p:spTree>
    <p:extLst>
      <p:ext uri="{BB962C8B-B14F-4D97-AF65-F5344CB8AC3E}">
        <p14:creationId xmlns:p14="http://schemas.microsoft.com/office/powerpoint/2010/main" val="1092381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142</a:t>
            </a:fld>
            <a:endParaRPr lang="en-US"/>
          </a:p>
        </p:txBody>
      </p:sp>
    </p:spTree>
    <p:extLst>
      <p:ext uri="{BB962C8B-B14F-4D97-AF65-F5344CB8AC3E}">
        <p14:creationId xmlns:p14="http://schemas.microsoft.com/office/powerpoint/2010/main" val="756999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143</a:t>
            </a:fld>
            <a:endParaRPr lang="en-US"/>
          </a:p>
        </p:txBody>
      </p:sp>
    </p:spTree>
    <p:extLst>
      <p:ext uri="{BB962C8B-B14F-4D97-AF65-F5344CB8AC3E}">
        <p14:creationId xmlns:p14="http://schemas.microsoft.com/office/powerpoint/2010/main" val="2164111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144</a:t>
            </a:fld>
            <a:endParaRPr lang="en-US"/>
          </a:p>
        </p:txBody>
      </p:sp>
    </p:spTree>
    <p:extLst>
      <p:ext uri="{BB962C8B-B14F-4D97-AF65-F5344CB8AC3E}">
        <p14:creationId xmlns:p14="http://schemas.microsoft.com/office/powerpoint/2010/main" val="1563398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145</a:t>
            </a:fld>
            <a:endParaRPr lang="en-US"/>
          </a:p>
        </p:txBody>
      </p:sp>
    </p:spTree>
    <p:extLst>
      <p:ext uri="{BB962C8B-B14F-4D97-AF65-F5344CB8AC3E}">
        <p14:creationId xmlns:p14="http://schemas.microsoft.com/office/powerpoint/2010/main" val="3375687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146</a:t>
            </a:fld>
            <a:endParaRPr lang="en-US"/>
          </a:p>
        </p:txBody>
      </p:sp>
    </p:spTree>
    <p:extLst>
      <p:ext uri="{BB962C8B-B14F-4D97-AF65-F5344CB8AC3E}">
        <p14:creationId xmlns:p14="http://schemas.microsoft.com/office/powerpoint/2010/main" val="139058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147</a:t>
            </a:fld>
            <a:endParaRPr lang="en-US"/>
          </a:p>
        </p:txBody>
      </p:sp>
    </p:spTree>
    <p:extLst>
      <p:ext uri="{BB962C8B-B14F-4D97-AF65-F5344CB8AC3E}">
        <p14:creationId xmlns:p14="http://schemas.microsoft.com/office/powerpoint/2010/main" val="1456404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148</a:t>
            </a:fld>
            <a:endParaRPr lang="en-US"/>
          </a:p>
        </p:txBody>
      </p:sp>
    </p:spTree>
    <p:extLst>
      <p:ext uri="{BB962C8B-B14F-4D97-AF65-F5344CB8AC3E}">
        <p14:creationId xmlns:p14="http://schemas.microsoft.com/office/powerpoint/2010/main" val="3972687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149</a:t>
            </a:fld>
            <a:endParaRPr lang="en-US"/>
          </a:p>
        </p:txBody>
      </p:sp>
    </p:spTree>
    <p:extLst>
      <p:ext uri="{BB962C8B-B14F-4D97-AF65-F5344CB8AC3E}">
        <p14:creationId xmlns:p14="http://schemas.microsoft.com/office/powerpoint/2010/main" val="3142621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150</a:t>
            </a:fld>
            <a:endParaRPr lang="en-US"/>
          </a:p>
        </p:txBody>
      </p:sp>
    </p:spTree>
    <p:extLst>
      <p:ext uri="{BB962C8B-B14F-4D97-AF65-F5344CB8AC3E}">
        <p14:creationId xmlns:p14="http://schemas.microsoft.com/office/powerpoint/2010/main" val="1395987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151</a:t>
            </a:fld>
            <a:endParaRPr lang="en-US"/>
          </a:p>
        </p:txBody>
      </p:sp>
    </p:spTree>
    <p:extLst>
      <p:ext uri="{BB962C8B-B14F-4D97-AF65-F5344CB8AC3E}">
        <p14:creationId xmlns:p14="http://schemas.microsoft.com/office/powerpoint/2010/main" val="168807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152</a:t>
            </a:fld>
            <a:endParaRPr lang="en-US"/>
          </a:p>
        </p:txBody>
      </p:sp>
    </p:spTree>
    <p:extLst>
      <p:ext uri="{BB962C8B-B14F-4D97-AF65-F5344CB8AC3E}">
        <p14:creationId xmlns:p14="http://schemas.microsoft.com/office/powerpoint/2010/main" val="4135504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153</a:t>
            </a:fld>
            <a:endParaRPr lang="en-US"/>
          </a:p>
        </p:txBody>
      </p:sp>
    </p:spTree>
    <p:extLst>
      <p:ext uri="{BB962C8B-B14F-4D97-AF65-F5344CB8AC3E}">
        <p14:creationId xmlns:p14="http://schemas.microsoft.com/office/powerpoint/2010/main" val="30286478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154</a:t>
            </a:fld>
            <a:endParaRPr lang="en-US"/>
          </a:p>
        </p:txBody>
      </p:sp>
    </p:spTree>
    <p:extLst>
      <p:ext uri="{BB962C8B-B14F-4D97-AF65-F5344CB8AC3E}">
        <p14:creationId xmlns:p14="http://schemas.microsoft.com/office/powerpoint/2010/main" val="2287733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155</a:t>
            </a:fld>
            <a:endParaRPr lang="en-US"/>
          </a:p>
        </p:txBody>
      </p:sp>
    </p:spTree>
    <p:extLst>
      <p:ext uri="{BB962C8B-B14F-4D97-AF65-F5344CB8AC3E}">
        <p14:creationId xmlns:p14="http://schemas.microsoft.com/office/powerpoint/2010/main" val="433784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156</a:t>
            </a:fld>
            <a:endParaRPr lang="en-US"/>
          </a:p>
        </p:txBody>
      </p:sp>
    </p:spTree>
    <p:extLst>
      <p:ext uri="{BB962C8B-B14F-4D97-AF65-F5344CB8AC3E}">
        <p14:creationId xmlns:p14="http://schemas.microsoft.com/office/powerpoint/2010/main" val="142337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157</a:t>
            </a:fld>
            <a:endParaRPr lang="en-US"/>
          </a:p>
        </p:txBody>
      </p:sp>
    </p:spTree>
    <p:extLst>
      <p:ext uri="{BB962C8B-B14F-4D97-AF65-F5344CB8AC3E}">
        <p14:creationId xmlns:p14="http://schemas.microsoft.com/office/powerpoint/2010/main" val="36910268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158</a:t>
            </a:fld>
            <a:endParaRPr lang="en-US"/>
          </a:p>
        </p:txBody>
      </p:sp>
    </p:spTree>
    <p:extLst>
      <p:ext uri="{BB962C8B-B14F-4D97-AF65-F5344CB8AC3E}">
        <p14:creationId xmlns:p14="http://schemas.microsoft.com/office/powerpoint/2010/main" val="4020592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159</a:t>
            </a:fld>
            <a:endParaRPr lang="en-US"/>
          </a:p>
        </p:txBody>
      </p:sp>
    </p:spTree>
    <p:extLst>
      <p:ext uri="{BB962C8B-B14F-4D97-AF65-F5344CB8AC3E}">
        <p14:creationId xmlns:p14="http://schemas.microsoft.com/office/powerpoint/2010/main" val="20701930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160</a:t>
            </a:fld>
            <a:endParaRPr lang="en-US"/>
          </a:p>
        </p:txBody>
      </p:sp>
    </p:spTree>
    <p:extLst>
      <p:ext uri="{BB962C8B-B14F-4D97-AF65-F5344CB8AC3E}">
        <p14:creationId xmlns:p14="http://schemas.microsoft.com/office/powerpoint/2010/main" val="3345099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161</a:t>
            </a:fld>
            <a:endParaRPr lang="en-US"/>
          </a:p>
        </p:txBody>
      </p:sp>
    </p:spTree>
    <p:extLst>
      <p:ext uri="{BB962C8B-B14F-4D97-AF65-F5344CB8AC3E}">
        <p14:creationId xmlns:p14="http://schemas.microsoft.com/office/powerpoint/2010/main" val="20173246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162</a:t>
            </a:fld>
            <a:endParaRPr lang="en-US"/>
          </a:p>
        </p:txBody>
      </p:sp>
    </p:spTree>
    <p:extLst>
      <p:ext uri="{BB962C8B-B14F-4D97-AF65-F5344CB8AC3E}">
        <p14:creationId xmlns:p14="http://schemas.microsoft.com/office/powerpoint/2010/main" val="4452371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163</a:t>
            </a:fld>
            <a:endParaRPr lang="en-US"/>
          </a:p>
        </p:txBody>
      </p:sp>
    </p:spTree>
    <p:extLst>
      <p:ext uri="{BB962C8B-B14F-4D97-AF65-F5344CB8AC3E}">
        <p14:creationId xmlns:p14="http://schemas.microsoft.com/office/powerpoint/2010/main" val="12444861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164</a:t>
            </a:fld>
            <a:endParaRPr lang="en-US"/>
          </a:p>
        </p:txBody>
      </p:sp>
    </p:spTree>
    <p:extLst>
      <p:ext uri="{BB962C8B-B14F-4D97-AF65-F5344CB8AC3E}">
        <p14:creationId xmlns:p14="http://schemas.microsoft.com/office/powerpoint/2010/main" val="3095473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165</a:t>
            </a:fld>
            <a:endParaRPr lang="en-US"/>
          </a:p>
        </p:txBody>
      </p:sp>
    </p:spTree>
    <p:extLst>
      <p:ext uri="{BB962C8B-B14F-4D97-AF65-F5344CB8AC3E}">
        <p14:creationId xmlns:p14="http://schemas.microsoft.com/office/powerpoint/2010/main" val="33011811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166</a:t>
            </a:fld>
            <a:endParaRPr lang="en-US"/>
          </a:p>
        </p:txBody>
      </p:sp>
    </p:spTree>
    <p:extLst>
      <p:ext uri="{BB962C8B-B14F-4D97-AF65-F5344CB8AC3E}">
        <p14:creationId xmlns:p14="http://schemas.microsoft.com/office/powerpoint/2010/main" val="3909867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167</a:t>
            </a:fld>
            <a:endParaRPr lang="en-US"/>
          </a:p>
        </p:txBody>
      </p:sp>
    </p:spTree>
    <p:extLst>
      <p:ext uri="{BB962C8B-B14F-4D97-AF65-F5344CB8AC3E}">
        <p14:creationId xmlns:p14="http://schemas.microsoft.com/office/powerpoint/2010/main" val="8619160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168</a:t>
            </a:fld>
            <a:endParaRPr lang="en-US"/>
          </a:p>
        </p:txBody>
      </p:sp>
    </p:spTree>
    <p:extLst>
      <p:ext uri="{BB962C8B-B14F-4D97-AF65-F5344CB8AC3E}">
        <p14:creationId xmlns:p14="http://schemas.microsoft.com/office/powerpoint/2010/main" val="551093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169</a:t>
            </a:fld>
            <a:endParaRPr lang="en-US"/>
          </a:p>
        </p:txBody>
      </p:sp>
    </p:spTree>
    <p:extLst>
      <p:ext uri="{BB962C8B-B14F-4D97-AF65-F5344CB8AC3E}">
        <p14:creationId xmlns:p14="http://schemas.microsoft.com/office/powerpoint/2010/main" val="26659743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170</a:t>
            </a:fld>
            <a:endParaRPr lang="en-US"/>
          </a:p>
        </p:txBody>
      </p:sp>
    </p:spTree>
    <p:extLst>
      <p:ext uri="{BB962C8B-B14F-4D97-AF65-F5344CB8AC3E}">
        <p14:creationId xmlns:p14="http://schemas.microsoft.com/office/powerpoint/2010/main" val="14534206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171</a:t>
            </a:fld>
            <a:endParaRPr lang="en-US"/>
          </a:p>
        </p:txBody>
      </p:sp>
    </p:spTree>
    <p:extLst>
      <p:ext uri="{BB962C8B-B14F-4D97-AF65-F5344CB8AC3E}">
        <p14:creationId xmlns:p14="http://schemas.microsoft.com/office/powerpoint/2010/main" val="2762075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172</a:t>
            </a:fld>
            <a:endParaRPr lang="en-US"/>
          </a:p>
        </p:txBody>
      </p:sp>
    </p:spTree>
    <p:extLst>
      <p:ext uri="{BB962C8B-B14F-4D97-AF65-F5344CB8AC3E}">
        <p14:creationId xmlns:p14="http://schemas.microsoft.com/office/powerpoint/2010/main" val="35096620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173</a:t>
            </a:fld>
            <a:endParaRPr lang="en-US"/>
          </a:p>
        </p:txBody>
      </p:sp>
    </p:spTree>
    <p:extLst>
      <p:ext uri="{BB962C8B-B14F-4D97-AF65-F5344CB8AC3E}">
        <p14:creationId xmlns:p14="http://schemas.microsoft.com/office/powerpoint/2010/main" val="24541691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174</a:t>
            </a:fld>
            <a:endParaRPr lang="en-US"/>
          </a:p>
        </p:txBody>
      </p:sp>
    </p:spTree>
    <p:extLst>
      <p:ext uri="{BB962C8B-B14F-4D97-AF65-F5344CB8AC3E}">
        <p14:creationId xmlns:p14="http://schemas.microsoft.com/office/powerpoint/2010/main" val="25952110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175</a:t>
            </a:fld>
            <a:endParaRPr lang="en-US"/>
          </a:p>
        </p:txBody>
      </p:sp>
    </p:spTree>
    <p:extLst>
      <p:ext uri="{BB962C8B-B14F-4D97-AF65-F5344CB8AC3E}">
        <p14:creationId xmlns:p14="http://schemas.microsoft.com/office/powerpoint/2010/main" val="1735627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176</a:t>
            </a:fld>
            <a:endParaRPr lang="en-US"/>
          </a:p>
        </p:txBody>
      </p:sp>
    </p:spTree>
    <p:extLst>
      <p:ext uri="{BB962C8B-B14F-4D97-AF65-F5344CB8AC3E}">
        <p14:creationId xmlns:p14="http://schemas.microsoft.com/office/powerpoint/2010/main" val="3236271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9/4/2025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188.121.102.240:9115/probe?module=asghar_ssl&amp;target=portal.cando.ac&amp;debug=tru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188.121.102.240:9115/probe?module=http_2xx&amp;target=portalcando.ir&amp;debug=true" TargetMode="External"/><Relationship Id="rId5" Type="http://schemas.openxmlformats.org/officeDocument/2006/relationships/hyperlink" Target="http://188.121.102.240:9115/probe?module=http_2xx&amp;target=digikala.com&amp;debug=true" TargetMode="External"/><Relationship Id="rId4" Type="http://schemas.openxmlformats.org/officeDocument/2006/relationships/hyperlink" Target="http://188.121.102.240:9115/probe?target=188.121.102.240:9082&amp;module=tcp_connec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hyperlink" Target="https://kubernetes.io/docs/setup/production-environment/container-runtimes/#containerd" TargetMode="External"/><Relationship Id="rId4" Type="http://schemas.openxmlformats.org/officeDocument/2006/relationships/hyperlink" Target="https://kubernetes.io/docs/setup/production-environment/tools/kubeadm/install-kubeadm/"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projectcalico.docs.tigera.io/manifests/calico.ya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kubernetes.io/docs/tasks/tools/install-kubectl-linux/#enable-shell-autocompletion"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1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75000"/>
                  </a:schemeClr>
                </a:solidFill>
              </a:rPr>
              <a:t>Monitoring</a:t>
            </a:r>
            <a:endParaRPr lang="en-US"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7109639"/>
          </a:xfrm>
          <a:prstGeom prst="rect">
            <a:avLst/>
          </a:prstGeom>
          <a:noFill/>
        </p:spPr>
        <p:txBody>
          <a:bodyPr wrap="square">
            <a:spAutoFit/>
          </a:bodyPr>
          <a:lstStyle/>
          <a:p>
            <a:r>
              <a:rPr lang="en-US" sz="2400" dirty="0">
                <a:solidFill>
                  <a:schemeClr val="accent2">
                    <a:lumMod val="60000"/>
                    <a:lumOff val="40000"/>
                  </a:schemeClr>
                </a:solidFill>
              </a:rPr>
              <a:t>What is monitoring?</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Checking and watching something regularly to see if it is working correctly.</a:t>
            </a:r>
          </a:p>
          <a:p>
            <a:endParaRPr lang="en-US" sz="2400" dirty="0">
              <a:solidFill>
                <a:schemeClr val="accent2">
                  <a:lumMod val="60000"/>
                  <a:lumOff val="40000"/>
                </a:schemeClr>
              </a:solidFill>
            </a:endParaRPr>
          </a:p>
          <a:p>
            <a:r>
              <a:rPr lang="en-US" sz="2400" dirty="0"/>
              <a:t>.</a:t>
            </a:r>
            <a:endParaRPr lang="en-US" sz="2400" dirty="0">
              <a:solidFill>
                <a:schemeClr val="accent2">
                  <a:lumMod val="60000"/>
                  <a:lumOff val="40000"/>
                </a:schemeClr>
              </a:solidFill>
            </a:endParaRPr>
          </a:p>
          <a:p>
            <a:endParaRPr lang="en-US" sz="2400" dirty="0">
              <a:solidFill>
                <a:schemeClr val="accent2">
                  <a:lumMod val="60000"/>
                  <a:lumOff val="40000"/>
                </a:schemeClr>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7" name="Table 6">
            <a:extLst>
              <a:ext uri="{FF2B5EF4-FFF2-40B4-BE49-F238E27FC236}">
                <a16:creationId xmlns:a16="http://schemas.microsoft.com/office/drawing/2014/main" id="{2350710B-C60E-64DD-B36C-27B5D4789D25}"/>
              </a:ext>
            </a:extLst>
          </p:cNvPr>
          <p:cNvGraphicFramePr>
            <a:graphicFrameLocks noGrp="1"/>
          </p:cNvGraphicFramePr>
          <p:nvPr>
            <p:extLst>
              <p:ext uri="{D42A27DB-BD31-4B8C-83A1-F6EECF244321}">
                <p14:modId xmlns:p14="http://schemas.microsoft.com/office/powerpoint/2010/main" val="1792034789"/>
              </p:ext>
            </p:extLst>
          </p:nvPr>
        </p:nvGraphicFramePr>
        <p:xfrm>
          <a:off x="1582737" y="3377840"/>
          <a:ext cx="13277736" cy="4058012"/>
        </p:xfrm>
        <a:graphic>
          <a:graphicData uri="http://schemas.openxmlformats.org/drawingml/2006/table">
            <a:tbl>
              <a:tblPr/>
              <a:tblGrid>
                <a:gridCol w="6638868">
                  <a:extLst>
                    <a:ext uri="{9D8B030D-6E8A-4147-A177-3AD203B41FA5}">
                      <a16:colId xmlns:a16="http://schemas.microsoft.com/office/drawing/2014/main" val="1978676951"/>
                    </a:ext>
                  </a:extLst>
                </a:gridCol>
                <a:gridCol w="6638868">
                  <a:extLst>
                    <a:ext uri="{9D8B030D-6E8A-4147-A177-3AD203B41FA5}">
                      <a16:colId xmlns:a16="http://schemas.microsoft.com/office/drawing/2014/main" val="1503696630"/>
                    </a:ext>
                  </a:extLst>
                </a:gridCol>
              </a:tblGrid>
              <a:tr h="579716">
                <a:tc>
                  <a:txBody>
                    <a:bodyPr/>
                    <a:lstStyle/>
                    <a:p>
                      <a:r>
                        <a:rPr lang="en-US" dirty="0"/>
                        <a:t>Type</a:t>
                      </a:r>
                    </a:p>
                  </a:txBody>
                  <a:tcPr anchor="ctr">
                    <a:lnL>
                      <a:noFill/>
                    </a:lnL>
                    <a:lnR>
                      <a:noFill/>
                    </a:lnR>
                    <a:lnT>
                      <a:noFill/>
                    </a:lnT>
                    <a:lnB>
                      <a:noFill/>
                    </a:lnB>
                    <a:solidFill>
                      <a:schemeClr val="accent2">
                        <a:lumMod val="40000"/>
                        <a:lumOff val="60000"/>
                      </a:schemeClr>
                    </a:solidFill>
                  </a:tcPr>
                </a:tc>
                <a:tc>
                  <a:txBody>
                    <a:bodyPr/>
                    <a:lstStyle/>
                    <a:p>
                      <a:r>
                        <a:rPr lang="en-US"/>
                        <a:t>Purpose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738531502"/>
                  </a:ext>
                </a:extLst>
              </a:tr>
              <a:tr h="579716">
                <a:tc>
                  <a:txBody>
                    <a:bodyPr/>
                    <a:lstStyle/>
                    <a:p>
                      <a:r>
                        <a:rPr lang="en-US" b="1" dirty="0"/>
                        <a:t>Infrastructure</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servers, containers, cloud</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89643773"/>
                  </a:ext>
                </a:extLst>
              </a:tr>
              <a:tr h="579716">
                <a:tc>
                  <a:txBody>
                    <a:bodyPr/>
                    <a:lstStyle/>
                    <a:p>
                      <a:r>
                        <a:rPr lang="en-US" b="1" dirty="0"/>
                        <a:t>Application</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code performance, response 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555830812"/>
                  </a:ext>
                </a:extLst>
              </a:tr>
              <a:tr h="579716">
                <a:tc>
                  <a:txBody>
                    <a:bodyPr/>
                    <a:lstStyle/>
                    <a:p>
                      <a:r>
                        <a:rPr lang="en-US" b="1" dirty="0"/>
                        <a:t>Network</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Monitors routers, traffic, packet loss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2554680594"/>
                  </a:ext>
                </a:extLst>
              </a:tr>
              <a:tr h="579716">
                <a:tc>
                  <a:txBody>
                    <a:bodyPr/>
                    <a:lstStyle/>
                    <a:p>
                      <a:r>
                        <a:rPr lang="en-US" b="1" dirty="0"/>
                        <a:t>Log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Analyzes logs for errors and patterns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278857444"/>
                  </a:ext>
                </a:extLst>
              </a:tr>
              <a:tr h="579716">
                <a:tc>
                  <a:txBody>
                    <a:bodyPr/>
                    <a:lstStyle/>
                    <a:p>
                      <a:r>
                        <a:rPr lang="en-US" b="1" dirty="0"/>
                        <a:t>Synthetic</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activity to test uptime</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3234615720"/>
                  </a:ext>
                </a:extLst>
              </a:tr>
              <a:tr h="579716">
                <a:tc>
                  <a:txBody>
                    <a:bodyPr/>
                    <a:lstStyle/>
                    <a:p>
                      <a:r>
                        <a:rPr lang="en-US" b="1" dirty="0"/>
                        <a:t>Real User</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Tracks actual user interactions</a:t>
                      </a:r>
                    </a:p>
                  </a:txBody>
                  <a:tcPr anchor="ctr">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815931868"/>
                  </a:ext>
                </a:extLst>
              </a:tr>
            </a:tbl>
          </a:graphicData>
        </a:graphic>
      </p:graphicFrame>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69277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801862"/>
          </a:xfrm>
          <a:prstGeom prst="rect">
            <a:avLst/>
          </a:prstGeom>
          <a:noFill/>
        </p:spPr>
        <p:txBody>
          <a:bodyPr wrap="square">
            <a:spAutoFit/>
          </a:bodyPr>
          <a:lstStyle/>
          <a:p>
            <a:r>
              <a:rPr lang="en-US" sz="2800" b="1" dirty="0">
                <a:solidFill>
                  <a:schemeClr val="accent2">
                    <a:lumMod val="60000"/>
                    <a:lumOff val="40000"/>
                  </a:schemeClr>
                </a:solidFill>
              </a:rPr>
              <a:t>High Resolution Monitoring</a:t>
            </a:r>
          </a:p>
          <a:p>
            <a:endParaRPr lang="en-US" b="1"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Definition:</a:t>
            </a:r>
            <a:r>
              <a:rPr lang="en-US" dirty="0">
                <a:solidFill>
                  <a:schemeClr val="accent2">
                    <a:lumMod val="60000"/>
                    <a:lumOff val="40000"/>
                  </a:schemeClr>
                </a:solidFill>
              </a:rPr>
              <a:t> Collecting data </a:t>
            </a:r>
            <a:r>
              <a:rPr lang="en-US" b="1" dirty="0">
                <a:solidFill>
                  <a:schemeClr val="accent2">
                    <a:lumMod val="60000"/>
                    <a:lumOff val="40000"/>
                  </a:schemeClr>
                </a:solidFill>
              </a:rPr>
              <a:t>very frequently</a:t>
            </a:r>
            <a:r>
              <a:rPr lang="en-US" dirty="0">
                <a:solidFill>
                  <a:schemeClr val="accent2">
                    <a:lumMod val="60000"/>
                    <a:lumOff val="40000"/>
                  </a:schemeClr>
                </a:solidFill>
              </a:rPr>
              <a:t> (e.g., every 5 seconds instead of every minute).</a:t>
            </a:r>
          </a:p>
          <a:p>
            <a:pPr>
              <a:buFont typeface="Arial" panose="020B0604020202020204" pitchFamily="34" charset="0"/>
              <a:buChar char="•"/>
            </a:pPr>
            <a:endParaRPr lang="en-US" dirty="0">
              <a:solidFill>
                <a:schemeClr val="accent2">
                  <a:lumMod val="60000"/>
                  <a:lumOff val="40000"/>
                </a:schemeClr>
              </a:solidFill>
            </a:endParaRPr>
          </a:p>
          <a:p>
            <a:pPr>
              <a:buFont typeface="Arial" panose="020B0604020202020204" pitchFamily="34" charset="0"/>
              <a:buChar char="•"/>
            </a:pPr>
            <a:r>
              <a:rPr lang="en-US" b="1" dirty="0">
                <a:solidFill>
                  <a:schemeClr val="accent2">
                    <a:lumMod val="60000"/>
                    <a:lumOff val="40000"/>
                  </a:schemeClr>
                </a:solidFill>
              </a:rPr>
              <a:t>Why it's important: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dirty="0">
                <a:solidFill>
                  <a:schemeClr val="accent2">
                    <a:lumMod val="60000"/>
                    <a:lumOff val="40000"/>
                  </a:schemeClr>
                </a:solidFill>
              </a:rPr>
              <a:t>Lets you </a:t>
            </a:r>
            <a:r>
              <a:rPr lang="en-US" b="1" dirty="0">
                <a:solidFill>
                  <a:schemeClr val="accent2">
                    <a:lumMod val="60000"/>
                    <a:lumOff val="40000"/>
                  </a:schemeClr>
                </a:solidFill>
              </a:rPr>
              <a:t>see problems sooner</a:t>
            </a:r>
            <a:r>
              <a:rPr lang="en-US" dirty="0">
                <a:solidFill>
                  <a:schemeClr val="accent2">
                    <a:lumMod val="60000"/>
                    <a:lumOff val="40000"/>
                  </a:schemeClr>
                </a:solidFill>
              </a:rPr>
              <a:t> (like CPU spikes).</a:t>
            </a:r>
          </a:p>
          <a:p>
            <a:pPr marL="742950" lvl="1" indent="-285750">
              <a:buFont typeface="Arial" panose="020B0604020202020204" pitchFamily="34" charset="0"/>
              <a:buChar char="•"/>
            </a:pPr>
            <a:r>
              <a:rPr lang="en-US" dirty="0">
                <a:solidFill>
                  <a:schemeClr val="accent2">
                    <a:lumMod val="60000"/>
                    <a:lumOff val="40000"/>
                  </a:schemeClr>
                </a:solidFill>
              </a:rPr>
              <a:t>Helps with </a:t>
            </a:r>
            <a:r>
              <a:rPr lang="en-US" b="1" dirty="0">
                <a:solidFill>
                  <a:schemeClr val="accent2">
                    <a:lumMod val="60000"/>
                    <a:lumOff val="40000"/>
                  </a:schemeClr>
                </a:solidFill>
              </a:rPr>
              <a:t>real-time alerts</a:t>
            </a:r>
            <a:r>
              <a:rPr lang="en-US" dirty="0">
                <a:solidFill>
                  <a:schemeClr val="accent2">
                    <a:lumMod val="60000"/>
                    <a:lumOff val="40000"/>
                  </a:schemeClr>
                </a:solidFill>
              </a:rPr>
              <a:t> and </a:t>
            </a:r>
            <a:r>
              <a:rPr lang="en-US" b="1" dirty="0">
                <a:solidFill>
                  <a:schemeClr val="accent2">
                    <a:lumMod val="60000"/>
                    <a:lumOff val="40000"/>
                  </a:schemeClr>
                </a:solidFill>
              </a:rPr>
              <a:t>precise debugging</a:t>
            </a:r>
            <a:r>
              <a:rPr lang="en-US" dirty="0">
                <a:solidFill>
                  <a:schemeClr val="accent2">
                    <a:lumMod val="60000"/>
                    <a:lumOff val="40000"/>
                  </a:schemeClr>
                </a:solidFill>
              </a:rPr>
              <a:t>.</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457200" lvl="1"/>
            <a:r>
              <a:rPr lang="en-US" sz="2400" dirty="0">
                <a:solidFill>
                  <a:schemeClr val="accent2">
                    <a:lumMod val="60000"/>
                    <a:lumOff val="40000"/>
                  </a:schemeClr>
                </a:solidFill>
              </a:rPr>
              <a:t>Prometheus (</a:t>
            </a:r>
            <a:r>
              <a:rPr lang="en-US" sz="2400" dirty="0" err="1">
                <a:solidFill>
                  <a:schemeClr val="accent2">
                    <a:lumMod val="60000"/>
                    <a:lumOff val="40000"/>
                  </a:schemeClr>
                </a:solidFill>
              </a:rPr>
              <a:t>scrape_interval</a:t>
            </a:r>
            <a:r>
              <a:rPr lang="en-US" sz="2400" dirty="0">
                <a:solidFill>
                  <a:schemeClr val="accent2">
                    <a:lumMod val="60000"/>
                    <a:lumOff val="40000"/>
                  </a:schemeClr>
                </a:solidFill>
              </a:rPr>
              <a:t> = 5s)</a:t>
            </a:r>
          </a:p>
          <a:p>
            <a:pPr marL="457200" lvl="1"/>
            <a:endParaRPr lang="en-US" sz="2400" dirty="0">
              <a:solidFill>
                <a:schemeClr val="accent2">
                  <a:lumMod val="60000"/>
                  <a:lumOff val="40000"/>
                </a:schemeClr>
              </a:solidFill>
            </a:endParaRPr>
          </a:p>
          <a:p>
            <a:pPr marL="457200" lvl="1"/>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dirty="0">
                <a:solidFill>
                  <a:schemeClr val="accent2">
                    <a:lumMod val="60000"/>
                    <a:lumOff val="40000"/>
                  </a:schemeClr>
                </a:solidFill>
              </a:rPr>
              <a:t> </a:t>
            </a:r>
            <a:r>
              <a:rPr lang="en-US" sz="3200" dirty="0">
                <a:solidFill>
                  <a:schemeClr val="accent2">
                    <a:lumMod val="60000"/>
                    <a:lumOff val="40000"/>
                  </a:schemeClr>
                </a:solidFill>
              </a:rPr>
              <a:t>Latency</a:t>
            </a:r>
          </a:p>
          <a:p>
            <a:pPr marL="742950" lvl="1" indent="-285750">
              <a:buFont typeface="Arial" panose="020B0604020202020204" pitchFamily="34" charset="0"/>
              <a:buChar char="•"/>
            </a:pPr>
            <a:r>
              <a:rPr lang="en-US" sz="2400" dirty="0">
                <a:solidFill>
                  <a:schemeClr val="accent2">
                    <a:lumMod val="60000"/>
                    <a:lumOff val="40000"/>
                  </a:schemeClr>
                </a:solidFill>
              </a:rPr>
              <a:t>Definition: </a:t>
            </a:r>
            <a:r>
              <a:rPr lang="en-US" dirty="0">
                <a:solidFill>
                  <a:schemeClr val="accent2">
                    <a:lumMod val="60000"/>
                    <a:lumOff val="40000"/>
                  </a:schemeClr>
                </a:solidFill>
              </a:rPr>
              <a:t>The time it takes to complete a request or operation (usually in milliseconds).Why it's </a:t>
            </a:r>
            <a:r>
              <a:rPr lang="en-US" dirty="0" err="1">
                <a:solidFill>
                  <a:schemeClr val="accent2">
                    <a:lumMod val="60000"/>
                    <a:lumOff val="40000"/>
                  </a:schemeClr>
                </a:solidFill>
              </a:rPr>
              <a:t>important:High</a:t>
            </a:r>
            <a:r>
              <a:rPr lang="en-US" dirty="0">
                <a:solidFill>
                  <a:schemeClr val="accent2">
                    <a:lumMod val="60000"/>
                    <a:lumOff val="40000"/>
                  </a:schemeClr>
                </a:solidFill>
              </a:rPr>
              <a:t> latency = slow system = bad user </a:t>
            </a:r>
            <a:r>
              <a:rPr lang="en-US" dirty="0" err="1">
                <a:solidFill>
                  <a:schemeClr val="accent2">
                    <a:lumMod val="60000"/>
                    <a:lumOff val="40000"/>
                  </a:schemeClr>
                </a:solidFill>
              </a:rPr>
              <a:t>experience.Latency</a:t>
            </a:r>
            <a:r>
              <a:rPr lang="en-US" dirty="0">
                <a:solidFill>
                  <a:schemeClr val="accent2">
                    <a:lumMod val="60000"/>
                    <a:lumOff val="40000"/>
                  </a:schemeClr>
                </a:solidFill>
              </a:rPr>
              <a:t> is one of the "Golden Signals" in SRE</a:t>
            </a:r>
          </a:p>
          <a:p>
            <a:pPr marL="457200" lvl="1"/>
            <a:endParaRPr lang="en-US" dirty="0">
              <a:solidFill>
                <a:schemeClr val="accent2">
                  <a:lumMod val="60000"/>
                  <a:lumOff val="40000"/>
                </a:schemeClr>
              </a:solidFill>
            </a:endParaRPr>
          </a:p>
          <a:p>
            <a:pPr marL="457200" lvl="1"/>
            <a:r>
              <a:rPr lang="en-US" sz="2800" dirty="0">
                <a:solidFill>
                  <a:schemeClr val="accent2">
                    <a:lumMod val="60000"/>
                    <a:lumOff val="40000"/>
                  </a:schemeClr>
                </a:solidFill>
              </a:rPr>
              <a:t>High Diversity </a:t>
            </a:r>
          </a:p>
          <a:p>
            <a:pPr marL="457200" lvl="1"/>
            <a:endParaRPr lang="en-US" dirty="0">
              <a:solidFill>
                <a:schemeClr val="accent2">
                  <a:lumMod val="60000"/>
                  <a:lumOff val="40000"/>
                </a:schemeClr>
              </a:solidFill>
            </a:endParaRPr>
          </a:p>
          <a:p>
            <a:pPr marL="457200" lvl="1"/>
            <a:r>
              <a:rPr lang="en-US" dirty="0">
                <a:solidFill>
                  <a:schemeClr val="accent2">
                    <a:lumMod val="60000"/>
                    <a:lumOff val="40000"/>
                  </a:schemeClr>
                </a:solidFill>
              </a:rPr>
              <a:t>Definition: Monitoring a wide range of systems, services, and data </a:t>
            </a:r>
            <a:r>
              <a:rPr lang="en-US" dirty="0" err="1">
                <a:solidFill>
                  <a:schemeClr val="accent2">
                    <a:lumMod val="60000"/>
                    <a:lumOff val="40000"/>
                  </a:schemeClr>
                </a:solidFill>
              </a:rPr>
              <a:t>types.Why</a:t>
            </a:r>
            <a:r>
              <a:rPr lang="en-US" dirty="0">
                <a:solidFill>
                  <a:schemeClr val="accent2">
                    <a:lumMod val="60000"/>
                    <a:lumOff val="40000"/>
                  </a:schemeClr>
                </a:solidFill>
              </a:rPr>
              <a:t> it’s </a:t>
            </a:r>
            <a:r>
              <a:rPr lang="en-US" dirty="0" err="1">
                <a:solidFill>
                  <a:schemeClr val="accent2">
                    <a:lumMod val="60000"/>
                    <a:lumOff val="40000"/>
                  </a:schemeClr>
                </a:solidFill>
              </a:rPr>
              <a:t>important:Modern</a:t>
            </a:r>
            <a:r>
              <a:rPr lang="en-US" dirty="0">
                <a:solidFill>
                  <a:schemeClr val="accent2">
                    <a:lumMod val="60000"/>
                    <a:lumOff val="40000"/>
                  </a:schemeClr>
                </a:solidFill>
              </a:rPr>
              <a:t> systems are complex and </a:t>
            </a:r>
            <a:r>
              <a:rPr lang="en-US" dirty="0" err="1">
                <a:solidFill>
                  <a:schemeClr val="accent2">
                    <a:lumMod val="60000"/>
                    <a:lumOff val="40000"/>
                  </a:schemeClr>
                </a:solidFill>
              </a:rPr>
              <a:t>distributed.You</a:t>
            </a:r>
            <a:r>
              <a:rPr lang="en-US" dirty="0">
                <a:solidFill>
                  <a:schemeClr val="accent2">
                    <a:lumMod val="60000"/>
                    <a:lumOff val="40000"/>
                  </a:schemeClr>
                </a:solidFill>
              </a:rPr>
              <a:t> need metrics, logs, traces, and events </a:t>
            </a:r>
            <a:r>
              <a:rPr lang="en-US" dirty="0" err="1">
                <a:solidFill>
                  <a:schemeClr val="accent2">
                    <a:lumMod val="60000"/>
                    <a:lumOff val="40000"/>
                  </a:schemeClr>
                </a:solidFill>
              </a:rPr>
              <a:t>across:APIsMicroservicesNetworksDatabasesContainers</a:t>
            </a:r>
            <a:r>
              <a:rPr lang="en-US" dirty="0">
                <a:solidFill>
                  <a:schemeClr val="accent2">
                    <a:lumMod val="60000"/>
                    <a:lumOff val="40000"/>
                  </a:schemeClr>
                </a:solidFill>
              </a:rPr>
              <a:t> (Docker, Kubernetes)</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0217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three key concepts in </a:t>
            </a:r>
            <a:r>
              <a:rPr lang="en-US" sz="3200" b="1" dirty="0">
                <a:solidFill>
                  <a:schemeClr val="accent2">
                    <a:lumMod val="60000"/>
                    <a:lumOff val="40000"/>
                  </a:schemeClr>
                </a:solidFill>
              </a:rPr>
              <a:t> monitoring</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4524315"/>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742950" lvl="1" indent="-285750">
              <a:buFont typeface="Arial" panose="020B0604020202020204" pitchFamily="34" charset="0"/>
              <a:buChar char="•"/>
            </a:pPr>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9C7C9CB3-A352-4FA0-8831-9FAFB26AC579}"/>
              </a:ext>
            </a:extLst>
          </p:cNvPr>
          <p:cNvGraphicFramePr>
            <a:graphicFrameLocks noGrp="1"/>
          </p:cNvGraphicFramePr>
          <p:nvPr>
            <p:extLst>
              <p:ext uri="{D42A27DB-BD31-4B8C-83A1-F6EECF244321}">
                <p14:modId xmlns:p14="http://schemas.microsoft.com/office/powerpoint/2010/main" val="1900911543"/>
              </p:ext>
            </p:extLst>
          </p:nvPr>
        </p:nvGraphicFramePr>
        <p:xfrm>
          <a:off x="796421" y="2610125"/>
          <a:ext cx="15211929" cy="4901924"/>
        </p:xfrm>
        <a:graphic>
          <a:graphicData uri="http://schemas.openxmlformats.org/drawingml/2006/table">
            <a:tbl>
              <a:tblPr/>
              <a:tblGrid>
                <a:gridCol w="5070643">
                  <a:extLst>
                    <a:ext uri="{9D8B030D-6E8A-4147-A177-3AD203B41FA5}">
                      <a16:colId xmlns:a16="http://schemas.microsoft.com/office/drawing/2014/main" val="2750052917"/>
                    </a:ext>
                  </a:extLst>
                </a:gridCol>
                <a:gridCol w="5070643">
                  <a:extLst>
                    <a:ext uri="{9D8B030D-6E8A-4147-A177-3AD203B41FA5}">
                      <a16:colId xmlns:a16="http://schemas.microsoft.com/office/drawing/2014/main" val="2412752157"/>
                    </a:ext>
                  </a:extLst>
                </a:gridCol>
                <a:gridCol w="5070643">
                  <a:extLst>
                    <a:ext uri="{9D8B030D-6E8A-4147-A177-3AD203B41FA5}">
                      <a16:colId xmlns:a16="http://schemas.microsoft.com/office/drawing/2014/main" val="1626374525"/>
                    </a:ext>
                  </a:extLst>
                </a:gridCol>
              </a:tblGrid>
              <a:tr h="1225481">
                <a:tc>
                  <a:txBody>
                    <a:bodyPr/>
                    <a:lstStyle/>
                    <a:p>
                      <a:r>
                        <a:rPr lang="en-US" dirty="0"/>
                        <a:t>Concept</a:t>
                      </a:r>
                    </a:p>
                  </a:txBody>
                  <a:tcPr anchor="ctr">
                    <a:lnL>
                      <a:noFill/>
                    </a:lnL>
                    <a:lnR>
                      <a:noFill/>
                    </a:lnR>
                    <a:lnT>
                      <a:noFill/>
                    </a:lnT>
                    <a:lnB>
                      <a:noFill/>
                    </a:lnB>
                    <a:solidFill>
                      <a:schemeClr val="accent2">
                        <a:lumMod val="40000"/>
                        <a:lumOff val="60000"/>
                      </a:schemeClr>
                    </a:solidFill>
                  </a:tcPr>
                </a:tc>
                <a:tc>
                  <a:txBody>
                    <a:bodyPr/>
                    <a:lstStyle/>
                    <a:p>
                      <a:r>
                        <a:rPr lang="en-US" dirty="0"/>
                        <a:t>Meaning</a:t>
                      </a:r>
                    </a:p>
                  </a:txBody>
                  <a:tcPr anchor="ctr">
                    <a:lnL>
                      <a:noFill/>
                    </a:lnL>
                    <a:lnR>
                      <a:noFill/>
                    </a:lnR>
                    <a:lnT>
                      <a:noFill/>
                    </a:lnT>
                    <a:lnB>
                      <a:noFill/>
                    </a:lnB>
                    <a:solidFill>
                      <a:schemeClr val="accent2">
                        <a:lumMod val="40000"/>
                        <a:lumOff val="60000"/>
                      </a:schemeClr>
                    </a:solidFill>
                  </a:tcPr>
                </a:tc>
                <a:tc>
                  <a:txBody>
                    <a:bodyPr/>
                    <a:lstStyle/>
                    <a:p>
                      <a:r>
                        <a:rPr lang="en-US" dirty="0"/>
                        <a:t>Why It Matters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483613240"/>
                  </a:ext>
                </a:extLst>
              </a:tr>
              <a:tr h="1225481">
                <a:tc>
                  <a:txBody>
                    <a:bodyPr/>
                    <a:lstStyle/>
                    <a:p>
                      <a:r>
                        <a:rPr lang="en-US" dirty="0"/>
                        <a:t>High Resolution</a:t>
                      </a:r>
                    </a:p>
                  </a:txBody>
                  <a:tcPr anchor="ctr">
                    <a:lnL>
                      <a:noFill/>
                    </a:lnL>
                    <a:lnR>
                      <a:noFill/>
                    </a:lnR>
                    <a:lnT>
                      <a:noFill/>
                    </a:lnT>
                    <a:lnB>
                      <a:noFill/>
                    </a:lnB>
                    <a:solidFill>
                      <a:schemeClr val="accent2">
                        <a:lumMod val="40000"/>
                        <a:lumOff val="60000"/>
                      </a:schemeClr>
                    </a:solidFill>
                  </a:tcPr>
                </a:tc>
                <a:tc>
                  <a:txBody>
                    <a:bodyPr/>
                    <a:lstStyle/>
                    <a:p>
                      <a:r>
                        <a:rPr lang="en-US"/>
                        <a:t>Frequent data collection</a:t>
                      </a:r>
                    </a:p>
                  </a:txBody>
                  <a:tcPr anchor="ctr">
                    <a:lnL>
                      <a:noFill/>
                    </a:lnL>
                    <a:lnR>
                      <a:noFill/>
                    </a:lnR>
                    <a:lnT>
                      <a:noFill/>
                    </a:lnT>
                    <a:lnB>
                      <a:noFill/>
                    </a:lnB>
                    <a:solidFill>
                      <a:schemeClr val="accent2">
                        <a:lumMod val="40000"/>
                        <a:lumOff val="60000"/>
                      </a:schemeClr>
                    </a:solidFill>
                  </a:tcPr>
                </a:tc>
                <a:tc>
                  <a:txBody>
                    <a:bodyPr/>
                    <a:lstStyle/>
                    <a:p>
                      <a:r>
                        <a:rPr lang="en-US"/>
                        <a:t>Better detection + faster alert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069027076"/>
                  </a:ext>
                </a:extLst>
              </a:tr>
              <a:tr h="1225481">
                <a:tc>
                  <a:txBody>
                    <a:bodyPr/>
                    <a:lstStyle/>
                    <a:p>
                      <a:r>
                        <a:rPr lang="en-US"/>
                        <a:t>Latency</a:t>
                      </a:r>
                    </a:p>
                  </a:txBody>
                  <a:tcPr anchor="ctr">
                    <a:lnL>
                      <a:noFill/>
                    </a:lnL>
                    <a:lnR>
                      <a:noFill/>
                    </a:lnR>
                    <a:lnT>
                      <a:noFill/>
                    </a:lnT>
                    <a:lnB>
                      <a:noFill/>
                    </a:lnB>
                    <a:solidFill>
                      <a:schemeClr val="accent2">
                        <a:lumMod val="40000"/>
                        <a:lumOff val="60000"/>
                      </a:schemeClr>
                    </a:solidFill>
                  </a:tcPr>
                </a:tc>
                <a:tc>
                  <a:txBody>
                    <a:bodyPr/>
                    <a:lstStyle/>
                    <a:p>
                      <a:r>
                        <a:rPr lang="en-US" dirty="0"/>
                        <a:t>Delay in response time</a:t>
                      </a:r>
                    </a:p>
                  </a:txBody>
                  <a:tcPr anchor="ctr">
                    <a:lnL>
                      <a:noFill/>
                    </a:lnL>
                    <a:lnR>
                      <a:noFill/>
                    </a:lnR>
                    <a:lnT>
                      <a:noFill/>
                    </a:lnT>
                    <a:lnB>
                      <a:noFill/>
                    </a:lnB>
                    <a:solidFill>
                      <a:schemeClr val="accent2">
                        <a:lumMod val="40000"/>
                        <a:lumOff val="60000"/>
                      </a:schemeClr>
                    </a:solidFill>
                  </a:tcPr>
                </a:tc>
                <a:tc>
                  <a:txBody>
                    <a:bodyPr/>
                    <a:lstStyle/>
                    <a:p>
                      <a:r>
                        <a:rPr lang="en-US" dirty="0"/>
                        <a:t>Impacts user experience</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671143262"/>
                  </a:ext>
                </a:extLst>
              </a:tr>
              <a:tr h="1225481">
                <a:tc>
                  <a:txBody>
                    <a:bodyPr/>
                    <a:lstStyle/>
                    <a:p>
                      <a:r>
                        <a:rPr lang="en-US"/>
                        <a:t>High Diversity</a:t>
                      </a:r>
                    </a:p>
                  </a:txBody>
                  <a:tcPr anchor="ctr">
                    <a:lnL>
                      <a:noFill/>
                    </a:lnL>
                    <a:lnR>
                      <a:noFill/>
                    </a:lnR>
                    <a:lnT>
                      <a:noFill/>
                    </a:lnT>
                    <a:lnB>
                      <a:noFill/>
                    </a:lnB>
                    <a:solidFill>
                      <a:schemeClr val="accent2">
                        <a:lumMod val="40000"/>
                        <a:lumOff val="60000"/>
                      </a:schemeClr>
                    </a:solidFill>
                  </a:tcPr>
                </a:tc>
                <a:tc>
                  <a:txBody>
                    <a:bodyPr/>
                    <a:lstStyle/>
                    <a:p>
                      <a:r>
                        <a:rPr lang="en-US" dirty="0"/>
                        <a:t>Multiple data types &amp; sources</a:t>
                      </a:r>
                    </a:p>
                  </a:txBody>
                  <a:tcPr anchor="ctr">
                    <a:lnL>
                      <a:noFill/>
                    </a:lnL>
                    <a:lnR>
                      <a:noFill/>
                    </a:lnR>
                    <a:lnT>
                      <a:noFill/>
                    </a:lnT>
                    <a:lnB>
                      <a:noFill/>
                    </a:lnB>
                    <a:solidFill>
                      <a:schemeClr val="accent2">
                        <a:lumMod val="40000"/>
                        <a:lumOff val="60000"/>
                      </a:schemeClr>
                    </a:solidFill>
                  </a:tcPr>
                </a:tc>
                <a:tc>
                  <a:txBody>
                    <a:bodyPr/>
                    <a:lstStyle/>
                    <a:p>
                      <a:r>
                        <a:rPr lang="en-US" dirty="0"/>
                        <a:t>Full system observability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704882787"/>
                  </a:ext>
                </a:extLst>
              </a:tr>
            </a:tbl>
          </a:graphicData>
        </a:graphic>
      </p:graphicFrame>
    </p:spTree>
    <p:extLst>
      <p:ext uri="{BB962C8B-B14F-4D97-AF65-F5344CB8AC3E}">
        <p14:creationId xmlns:p14="http://schemas.microsoft.com/office/powerpoint/2010/main" val="4098127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32381" y="1942229"/>
            <a:ext cx="14832589" cy="6186309"/>
          </a:xfrm>
          <a:prstGeom prst="rect">
            <a:avLst/>
          </a:prstGeom>
          <a:noFill/>
        </p:spPr>
        <p:txBody>
          <a:bodyPr wrap="square">
            <a:spAutoFit/>
          </a:bodyPr>
          <a:lstStyle/>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endParaRPr lang="en-US"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6E3750DB-A0E4-1D74-6BC2-C2EA99167B35}"/>
              </a:ext>
            </a:extLst>
          </p:cNvPr>
          <p:cNvGraphicFramePr>
            <a:graphicFrameLocks noGrp="1"/>
          </p:cNvGraphicFramePr>
          <p:nvPr>
            <p:extLst>
              <p:ext uri="{D42A27DB-BD31-4B8C-83A1-F6EECF244321}">
                <p14:modId xmlns:p14="http://schemas.microsoft.com/office/powerpoint/2010/main" val="966973676"/>
              </p:ext>
            </p:extLst>
          </p:nvPr>
        </p:nvGraphicFramePr>
        <p:xfrm>
          <a:off x="914400" y="1717220"/>
          <a:ext cx="16471900" cy="7623626"/>
        </p:xfrm>
        <a:graphic>
          <a:graphicData uri="http://schemas.openxmlformats.org/drawingml/2006/table">
            <a:tbl>
              <a:tblPr/>
              <a:tblGrid>
                <a:gridCol w="4117975">
                  <a:extLst>
                    <a:ext uri="{9D8B030D-6E8A-4147-A177-3AD203B41FA5}">
                      <a16:colId xmlns:a16="http://schemas.microsoft.com/office/drawing/2014/main" val="246970154"/>
                    </a:ext>
                  </a:extLst>
                </a:gridCol>
                <a:gridCol w="4117975">
                  <a:extLst>
                    <a:ext uri="{9D8B030D-6E8A-4147-A177-3AD203B41FA5}">
                      <a16:colId xmlns:a16="http://schemas.microsoft.com/office/drawing/2014/main" val="1970563998"/>
                    </a:ext>
                  </a:extLst>
                </a:gridCol>
                <a:gridCol w="4117975">
                  <a:extLst>
                    <a:ext uri="{9D8B030D-6E8A-4147-A177-3AD203B41FA5}">
                      <a16:colId xmlns:a16="http://schemas.microsoft.com/office/drawing/2014/main" val="2071098176"/>
                    </a:ext>
                  </a:extLst>
                </a:gridCol>
                <a:gridCol w="4117975">
                  <a:extLst>
                    <a:ext uri="{9D8B030D-6E8A-4147-A177-3AD203B41FA5}">
                      <a16:colId xmlns:a16="http://schemas.microsoft.com/office/drawing/2014/main" val="2722980438"/>
                    </a:ext>
                  </a:extLst>
                </a:gridCol>
              </a:tblGrid>
              <a:tr h="469146">
                <a:tc>
                  <a:txBody>
                    <a:bodyPr/>
                    <a:lstStyle/>
                    <a:p>
                      <a:r>
                        <a:rPr lang="en-US" dirty="0"/>
                        <a:t>🔢 No.</a:t>
                      </a:r>
                    </a:p>
                  </a:txBody>
                  <a:tcPr anchor="ctr">
                    <a:lnL>
                      <a:noFill/>
                    </a:lnL>
                    <a:lnR>
                      <a:noFill/>
                    </a:lnR>
                    <a:lnT>
                      <a:noFill/>
                    </a:lnT>
                    <a:lnB>
                      <a:noFill/>
                    </a:lnB>
                    <a:solidFill>
                      <a:schemeClr val="accent2">
                        <a:lumMod val="40000"/>
                        <a:lumOff val="60000"/>
                      </a:schemeClr>
                    </a:solidFill>
                  </a:tcPr>
                </a:tc>
                <a:tc>
                  <a:txBody>
                    <a:bodyPr/>
                    <a:lstStyle/>
                    <a:p>
                      <a:r>
                        <a:rPr lang="en-US"/>
                        <a:t>🧩 Component</a:t>
                      </a:r>
                    </a:p>
                  </a:txBody>
                  <a:tcPr anchor="ctr">
                    <a:lnL>
                      <a:noFill/>
                    </a:lnL>
                    <a:lnR>
                      <a:noFill/>
                    </a:lnR>
                    <a:lnT>
                      <a:noFill/>
                    </a:lnT>
                    <a:lnB>
                      <a:noFill/>
                    </a:lnB>
                    <a:solidFill>
                      <a:schemeClr val="accent2">
                        <a:lumMod val="40000"/>
                        <a:lumOff val="60000"/>
                      </a:schemeClr>
                    </a:solidFill>
                  </a:tcPr>
                </a:tc>
                <a:tc>
                  <a:txBody>
                    <a:bodyPr/>
                    <a:lstStyle/>
                    <a:p>
                      <a:r>
                        <a:rPr lang="en-US"/>
                        <a:t>📝 Description</a:t>
                      </a:r>
                    </a:p>
                  </a:txBody>
                  <a:tcPr anchor="ctr">
                    <a:lnL>
                      <a:noFill/>
                    </a:lnL>
                    <a:lnR>
                      <a:noFill/>
                    </a:lnR>
                    <a:lnT>
                      <a:noFill/>
                    </a:lnT>
                    <a:lnB>
                      <a:noFill/>
                    </a:lnB>
                    <a:solidFill>
                      <a:schemeClr val="accent2">
                        <a:lumMod val="40000"/>
                        <a:lumOff val="60000"/>
                      </a:schemeClr>
                    </a:solidFill>
                  </a:tcPr>
                </a:tc>
                <a:tc>
                  <a:txBody>
                    <a:bodyPr/>
                    <a:lstStyle/>
                    <a:p>
                      <a:r>
                        <a:rPr lang="en-US"/>
                        <a:t>🛠️ Common Tools/Examples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028579275"/>
                  </a:ext>
                </a:extLst>
              </a:tr>
              <a:tr h="821006">
                <a:tc>
                  <a:txBody>
                    <a:bodyPr/>
                    <a:lstStyle/>
                    <a:p>
                      <a:r>
                        <a:rPr lang="en-US"/>
                        <a:t>1</a:t>
                      </a:r>
                    </a:p>
                  </a:txBody>
                  <a:tcPr anchor="ctr">
                    <a:lnL>
                      <a:noFill/>
                    </a:lnL>
                    <a:lnR>
                      <a:noFill/>
                    </a:lnR>
                    <a:lnT>
                      <a:noFill/>
                    </a:lnT>
                    <a:lnB>
                      <a:noFill/>
                    </a:lnB>
                    <a:solidFill>
                      <a:schemeClr val="accent2">
                        <a:lumMod val="40000"/>
                        <a:lumOff val="60000"/>
                      </a:schemeClr>
                    </a:solidFill>
                  </a:tcPr>
                </a:tc>
                <a:tc>
                  <a:txBody>
                    <a:bodyPr/>
                    <a:lstStyle/>
                    <a:p>
                      <a:r>
                        <a:rPr lang="en-US" b="1"/>
                        <a:t>Metrics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numeric data like CPU, memory, response time</a:t>
                      </a:r>
                    </a:p>
                  </a:txBody>
                  <a:tcPr anchor="ctr">
                    <a:lnL>
                      <a:noFill/>
                    </a:lnL>
                    <a:lnR>
                      <a:noFill/>
                    </a:lnR>
                    <a:lnT>
                      <a:noFill/>
                    </a:lnT>
                    <a:lnB>
                      <a:noFill/>
                    </a:lnB>
                    <a:solidFill>
                      <a:schemeClr val="accent2">
                        <a:lumMod val="40000"/>
                        <a:lumOff val="60000"/>
                      </a:schemeClr>
                    </a:solidFill>
                  </a:tcPr>
                </a:tc>
                <a:tc>
                  <a:txBody>
                    <a:bodyPr/>
                    <a:lstStyle/>
                    <a:p>
                      <a:r>
                        <a:rPr lang="en-US"/>
                        <a:t>Prometheus, Telegraf, Datadog Agent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499379400"/>
                  </a:ext>
                </a:extLst>
              </a:tr>
              <a:tr h="469146">
                <a:tc>
                  <a:txBody>
                    <a:bodyPr/>
                    <a:lstStyle/>
                    <a:p>
                      <a:r>
                        <a:rPr lang="en-US" dirty="0"/>
                        <a:t>2</a:t>
                      </a:r>
                    </a:p>
                  </a:txBody>
                  <a:tcPr anchor="ctr">
                    <a:lnL>
                      <a:noFill/>
                    </a:lnL>
                    <a:lnR>
                      <a:noFill/>
                    </a:lnR>
                    <a:lnT>
                      <a:noFill/>
                    </a:lnT>
                    <a:lnB>
                      <a:noFill/>
                    </a:lnB>
                    <a:solidFill>
                      <a:schemeClr val="accent2">
                        <a:lumMod val="40000"/>
                        <a:lumOff val="60000"/>
                      </a:schemeClr>
                    </a:solidFill>
                  </a:tcPr>
                </a:tc>
                <a:tc>
                  <a:txBody>
                    <a:bodyPr/>
                    <a:lstStyle/>
                    <a:p>
                      <a:r>
                        <a:rPr lang="en-US" b="1"/>
                        <a:t>Time Series Database</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time-based metric data</a:t>
                      </a:r>
                    </a:p>
                  </a:txBody>
                  <a:tcPr anchor="ctr">
                    <a:lnL>
                      <a:noFill/>
                    </a:lnL>
                    <a:lnR>
                      <a:noFill/>
                    </a:lnR>
                    <a:lnT>
                      <a:noFill/>
                    </a:lnT>
                    <a:lnB>
                      <a:noFill/>
                    </a:lnB>
                    <a:solidFill>
                      <a:schemeClr val="accent2">
                        <a:lumMod val="40000"/>
                        <a:lumOff val="60000"/>
                      </a:schemeClr>
                    </a:solidFill>
                  </a:tcPr>
                </a:tc>
                <a:tc>
                  <a:txBody>
                    <a:bodyPr/>
                    <a:lstStyle/>
                    <a:p>
                      <a:r>
                        <a:rPr lang="en-US"/>
                        <a:t>Prometheus, InfluxDB, VictoriaMetrics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92550686"/>
                  </a:ext>
                </a:extLst>
              </a:tr>
              <a:tr h="469146">
                <a:tc>
                  <a:txBody>
                    <a:bodyPr/>
                    <a:lstStyle/>
                    <a:p>
                      <a:r>
                        <a:rPr lang="en-US"/>
                        <a:t>3</a:t>
                      </a:r>
                    </a:p>
                  </a:txBody>
                  <a:tcPr anchor="ctr">
                    <a:lnL>
                      <a:noFill/>
                    </a:lnL>
                    <a:lnR>
                      <a:noFill/>
                    </a:lnR>
                    <a:lnT>
                      <a:noFill/>
                    </a:lnT>
                    <a:lnB>
                      <a:noFill/>
                    </a:lnB>
                    <a:solidFill>
                      <a:schemeClr val="accent2">
                        <a:lumMod val="40000"/>
                        <a:lumOff val="60000"/>
                      </a:schemeClr>
                    </a:solidFill>
                  </a:tcPr>
                </a:tc>
                <a:tc>
                  <a:txBody>
                    <a:bodyPr/>
                    <a:lstStyle/>
                    <a:p>
                      <a:r>
                        <a:rPr lang="en-US" b="1"/>
                        <a:t>Visualization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a:t>Shows data in graphs and dashboards</a:t>
                      </a:r>
                    </a:p>
                  </a:txBody>
                  <a:tcPr anchor="ctr">
                    <a:lnL>
                      <a:noFill/>
                    </a:lnL>
                    <a:lnR>
                      <a:noFill/>
                    </a:lnR>
                    <a:lnT>
                      <a:noFill/>
                    </a:lnT>
                    <a:lnB>
                      <a:noFill/>
                    </a:lnB>
                    <a:solidFill>
                      <a:schemeClr val="accent2">
                        <a:lumMod val="40000"/>
                        <a:lumOff val="60000"/>
                      </a:schemeClr>
                    </a:solidFill>
                  </a:tcPr>
                </a:tc>
                <a:tc>
                  <a:txBody>
                    <a:bodyPr/>
                    <a:lstStyle/>
                    <a:p>
                      <a:r>
                        <a:rPr lang="en-US"/>
                        <a:t>Grafana, Kibana, Datadog UI</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08789709"/>
                  </a:ext>
                </a:extLst>
              </a:tr>
              <a:tr h="821006">
                <a:tc>
                  <a:txBody>
                    <a:bodyPr/>
                    <a:lstStyle/>
                    <a:p>
                      <a:r>
                        <a:rPr lang="en-US" dirty="0"/>
                        <a:t>4</a:t>
                      </a:r>
                    </a:p>
                  </a:txBody>
                  <a:tcPr anchor="ctr">
                    <a:lnL>
                      <a:noFill/>
                    </a:lnL>
                    <a:lnR>
                      <a:noFill/>
                    </a:lnR>
                    <a:lnT>
                      <a:noFill/>
                    </a:lnT>
                    <a:lnB>
                      <a:noFill/>
                    </a:lnB>
                    <a:solidFill>
                      <a:schemeClr val="accent2">
                        <a:lumMod val="40000"/>
                        <a:lumOff val="60000"/>
                      </a:schemeClr>
                    </a:solidFill>
                  </a:tcPr>
                </a:tc>
                <a:tc>
                  <a:txBody>
                    <a:bodyPr/>
                    <a:lstStyle/>
                    <a:p>
                      <a:r>
                        <a:rPr lang="en-US" b="1"/>
                        <a:t>Alerting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Sends alerts when thresholds or issues occur</a:t>
                      </a:r>
                    </a:p>
                  </a:txBody>
                  <a:tcPr anchor="ctr">
                    <a:lnL>
                      <a:noFill/>
                    </a:lnL>
                    <a:lnR>
                      <a:noFill/>
                    </a:lnR>
                    <a:lnT>
                      <a:noFill/>
                    </a:lnT>
                    <a:lnB>
                      <a:noFill/>
                    </a:lnB>
                    <a:solidFill>
                      <a:schemeClr val="accent2">
                        <a:lumMod val="40000"/>
                        <a:lumOff val="60000"/>
                      </a:schemeClr>
                    </a:solidFill>
                  </a:tcPr>
                </a:tc>
                <a:tc>
                  <a:txBody>
                    <a:bodyPr/>
                    <a:lstStyle/>
                    <a:p>
                      <a:r>
                        <a:rPr lang="en-US"/>
                        <a:t>Alertmanager, Grafana Alerts, PagerDuty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44979616"/>
                  </a:ext>
                </a:extLst>
              </a:tr>
              <a:tr h="821006">
                <a:tc>
                  <a:txBody>
                    <a:bodyPr/>
                    <a:lstStyle/>
                    <a:p>
                      <a:r>
                        <a:rPr lang="en-US"/>
                        <a:t>5</a:t>
                      </a:r>
                    </a:p>
                  </a:txBody>
                  <a:tcPr anchor="ctr">
                    <a:lnL>
                      <a:noFill/>
                    </a:lnL>
                    <a:lnR>
                      <a:noFill/>
                    </a:lnR>
                    <a:lnT>
                      <a:noFill/>
                    </a:lnT>
                    <a:lnB>
                      <a:noFill/>
                    </a:lnB>
                    <a:solidFill>
                      <a:schemeClr val="accent2">
                        <a:lumMod val="40000"/>
                        <a:lumOff val="60000"/>
                      </a:schemeClr>
                    </a:solidFill>
                  </a:tcPr>
                </a:tc>
                <a:tc>
                  <a:txBody>
                    <a:bodyPr/>
                    <a:lstStyle/>
                    <a:p>
                      <a:r>
                        <a:rPr lang="en-US" b="1"/>
                        <a:t>Log Collector</a:t>
                      </a:r>
                      <a:endParaRPr lang="en-US"/>
                    </a:p>
                  </a:txBody>
                  <a:tcPr anchor="ctr">
                    <a:lnL>
                      <a:noFill/>
                    </a:lnL>
                    <a:lnR>
                      <a:noFill/>
                    </a:lnR>
                    <a:lnT>
                      <a:noFill/>
                    </a:lnT>
                    <a:lnB>
                      <a:noFill/>
                    </a:lnB>
                    <a:solidFill>
                      <a:schemeClr val="accent2">
                        <a:lumMod val="40000"/>
                        <a:lumOff val="60000"/>
                      </a:schemeClr>
                    </a:solidFill>
                  </a:tcPr>
                </a:tc>
                <a:tc>
                  <a:txBody>
                    <a:bodyPr/>
                    <a:lstStyle/>
                    <a:p>
                      <a:r>
                        <a:rPr lang="en-US"/>
                        <a:t>Gathers logs from systems and applications</a:t>
                      </a:r>
                    </a:p>
                  </a:txBody>
                  <a:tcPr anchor="ctr">
                    <a:lnL>
                      <a:noFill/>
                    </a:lnL>
                    <a:lnR>
                      <a:noFill/>
                    </a:lnR>
                    <a:lnT>
                      <a:noFill/>
                    </a:lnT>
                    <a:lnB>
                      <a:noFill/>
                    </a:lnB>
                    <a:solidFill>
                      <a:schemeClr val="accent2">
                        <a:lumMod val="40000"/>
                        <a:lumOff val="60000"/>
                      </a:schemeClr>
                    </a:solidFill>
                  </a:tcPr>
                </a:tc>
                <a:tc>
                  <a:txBody>
                    <a:bodyPr/>
                    <a:lstStyle/>
                    <a:p>
                      <a:r>
                        <a:rPr lang="en-US"/>
                        <a:t>Fluentd, Filebeat, Logstash</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11541430"/>
                  </a:ext>
                </a:extLst>
              </a:tr>
              <a:tr h="469146">
                <a:tc>
                  <a:txBody>
                    <a:bodyPr/>
                    <a:lstStyle/>
                    <a:p>
                      <a:r>
                        <a:rPr lang="en-US" dirty="0"/>
                        <a:t>6</a:t>
                      </a:r>
                    </a:p>
                  </a:txBody>
                  <a:tcPr anchor="ctr">
                    <a:lnL>
                      <a:noFill/>
                    </a:lnL>
                    <a:lnR>
                      <a:noFill/>
                    </a:lnR>
                    <a:lnT>
                      <a:noFill/>
                    </a:lnT>
                    <a:lnB>
                      <a:noFill/>
                    </a:lnB>
                    <a:solidFill>
                      <a:schemeClr val="accent2">
                        <a:lumMod val="40000"/>
                        <a:lumOff val="60000"/>
                      </a:schemeClr>
                    </a:solidFill>
                  </a:tcPr>
                </a:tc>
                <a:tc>
                  <a:txBody>
                    <a:bodyPr/>
                    <a:lstStyle/>
                    <a:p>
                      <a:r>
                        <a:rPr lang="en-US" b="1"/>
                        <a:t>Log Storage &amp; Search</a:t>
                      </a:r>
                      <a:endParaRPr lang="en-US"/>
                    </a:p>
                  </a:txBody>
                  <a:tcPr anchor="ctr">
                    <a:lnL>
                      <a:noFill/>
                    </a:lnL>
                    <a:lnR>
                      <a:noFill/>
                    </a:lnR>
                    <a:lnT>
                      <a:noFill/>
                    </a:lnT>
                    <a:lnB>
                      <a:noFill/>
                    </a:lnB>
                    <a:solidFill>
                      <a:schemeClr val="accent2">
                        <a:lumMod val="40000"/>
                        <a:lumOff val="60000"/>
                      </a:schemeClr>
                    </a:solidFill>
                  </a:tcPr>
                </a:tc>
                <a:tc>
                  <a:txBody>
                    <a:bodyPr/>
                    <a:lstStyle/>
                    <a:p>
                      <a:r>
                        <a:rPr lang="en-US"/>
                        <a:t>Stores logs and allows fast search/filter</a:t>
                      </a:r>
                    </a:p>
                  </a:txBody>
                  <a:tcPr anchor="ctr">
                    <a:lnL>
                      <a:noFill/>
                    </a:lnL>
                    <a:lnR>
                      <a:noFill/>
                    </a:lnR>
                    <a:lnT>
                      <a:noFill/>
                    </a:lnT>
                    <a:lnB>
                      <a:noFill/>
                    </a:lnB>
                    <a:solidFill>
                      <a:schemeClr val="accent2">
                        <a:lumMod val="40000"/>
                        <a:lumOff val="60000"/>
                      </a:schemeClr>
                    </a:solidFill>
                  </a:tcPr>
                </a:tc>
                <a:tc>
                  <a:txBody>
                    <a:bodyPr/>
                    <a:lstStyle/>
                    <a:p>
                      <a:r>
                        <a:rPr lang="en-US"/>
                        <a:t>Elasticsearch, Loki, Graylog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92248313"/>
                  </a:ext>
                </a:extLst>
              </a:tr>
              <a:tr h="821006">
                <a:tc>
                  <a:txBody>
                    <a:bodyPr/>
                    <a:lstStyle/>
                    <a:p>
                      <a:r>
                        <a:rPr lang="en-US"/>
                        <a:t>7</a:t>
                      </a:r>
                    </a:p>
                  </a:txBody>
                  <a:tcPr anchor="ctr">
                    <a:lnL>
                      <a:noFill/>
                    </a:lnL>
                    <a:lnR>
                      <a:noFill/>
                    </a:lnR>
                    <a:lnT>
                      <a:noFill/>
                    </a:lnT>
                    <a:lnB>
                      <a:noFill/>
                    </a:lnB>
                    <a:solidFill>
                      <a:schemeClr val="accent2">
                        <a:lumMod val="40000"/>
                        <a:lumOff val="60000"/>
                      </a:schemeClr>
                    </a:solidFill>
                  </a:tcPr>
                </a:tc>
                <a:tc>
                  <a:txBody>
                    <a:bodyPr/>
                    <a:lstStyle/>
                    <a:p>
                      <a:r>
                        <a:rPr lang="en-US" b="1"/>
                        <a:t>Tracing System</a:t>
                      </a:r>
                      <a:endParaRPr lang="en-US"/>
                    </a:p>
                  </a:txBody>
                  <a:tcPr anchor="ctr">
                    <a:lnL>
                      <a:noFill/>
                    </a:lnL>
                    <a:lnR>
                      <a:noFill/>
                    </a:lnR>
                    <a:lnT>
                      <a:noFill/>
                    </a:lnT>
                    <a:lnB>
                      <a:noFill/>
                    </a:lnB>
                    <a:solidFill>
                      <a:schemeClr val="accent2">
                        <a:lumMod val="40000"/>
                        <a:lumOff val="60000"/>
                      </a:schemeClr>
                    </a:solidFill>
                  </a:tcPr>
                </a:tc>
                <a:tc>
                  <a:txBody>
                    <a:bodyPr/>
                    <a:lstStyle/>
                    <a:p>
                      <a:r>
                        <a:rPr lang="en-US"/>
                        <a:t>Follows a single request across multiple services</a:t>
                      </a:r>
                    </a:p>
                  </a:txBody>
                  <a:tcPr anchor="ctr">
                    <a:lnL>
                      <a:noFill/>
                    </a:lnL>
                    <a:lnR>
                      <a:noFill/>
                    </a:lnR>
                    <a:lnT>
                      <a:noFill/>
                    </a:lnT>
                    <a:lnB>
                      <a:noFill/>
                    </a:lnB>
                    <a:solidFill>
                      <a:schemeClr val="accent2">
                        <a:lumMod val="40000"/>
                        <a:lumOff val="60000"/>
                      </a:schemeClr>
                    </a:solidFill>
                  </a:tcPr>
                </a:tc>
                <a:tc>
                  <a:txBody>
                    <a:bodyPr/>
                    <a:lstStyle/>
                    <a:p>
                      <a:r>
                        <a:rPr lang="en-US"/>
                        <a:t>Jaeger, Zipkin, OpenTelemetry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839613767"/>
                  </a:ext>
                </a:extLst>
              </a:tr>
              <a:tr h="821006">
                <a:tc>
                  <a:txBody>
                    <a:bodyPr/>
                    <a:lstStyle/>
                    <a:p>
                      <a:r>
                        <a:rPr lang="en-US" dirty="0"/>
                        <a:t>8</a:t>
                      </a:r>
                    </a:p>
                  </a:txBody>
                  <a:tcPr anchor="ctr">
                    <a:lnL>
                      <a:noFill/>
                    </a:lnL>
                    <a:lnR>
                      <a:noFill/>
                    </a:lnR>
                    <a:lnT>
                      <a:noFill/>
                    </a:lnT>
                    <a:lnB>
                      <a:noFill/>
                    </a:lnB>
                    <a:solidFill>
                      <a:schemeClr val="accent2">
                        <a:lumMod val="40000"/>
                        <a:lumOff val="60000"/>
                      </a:schemeClr>
                    </a:solidFill>
                  </a:tcPr>
                </a:tc>
                <a:tc>
                  <a:txBody>
                    <a:bodyPr/>
                    <a:lstStyle/>
                    <a:p>
                      <a:r>
                        <a:rPr lang="en-US" b="1" dirty="0"/>
                        <a:t>Monitoring Agent</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Installed on nodes/services to expose metrics</a:t>
                      </a:r>
                    </a:p>
                  </a:txBody>
                  <a:tcPr anchor="ctr">
                    <a:lnL>
                      <a:noFill/>
                    </a:lnL>
                    <a:lnR>
                      <a:noFill/>
                    </a:lnR>
                    <a:lnT>
                      <a:noFill/>
                    </a:lnT>
                    <a:lnB>
                      <a:noFill/>
                    </a:lnB>
                    <a:solidFill>
                      <a:schemeClr val="accent2">
                        <a:lumMod val="40000"/>
                        <a:lumOff val="60000"/>
                      </a:schemeClr>
                    </a:solidFill>
                  </a:tcPr>
                </a:tc>
                <a:tc>
                  <a:txBody>
                    <a:bodyPr/>
                    <a:lstStyle/>
                    <a:p>
                      <a:r>
                        <a:rPr lang="en-US"/>
                        <a:t>Node Exporter, cAdvisor, WMI Exporter</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443576414"/>
                  </a:ext>
                </a:extLst>
              </a:tr>
              <a:tr h="821006">
                <a:tc>
                  <a:txBody>
                    <a:bodyPr/>
                    <a:lstStyle/>
                    <a:p>
                      <a:r>
                        <a:rPr lang="en-US"/>
                        <a:t>9</a:t>
                      </a:r>
                    </a:p>
                  </a:txBody>
                  <a:tcPr anchor="ctr">
                    <a:lnL>
                      <a:noFill/>
                    </a:lnL>
                    <a:lnR>
                      <a:noFill/>
                    </a:lnR>
                    <a:lnT>
                      <a:noFill/>
                    </a:lnT>
                    <a:lnB>
                      <a:noFill/>
                    </a:lnB>
                    <a:solidFill>
                      <a:schemeClr val="accent2">
                        <a:lumMod val="40000"/>
                        <a:lumOff val="60000"/>
                      </a:schemeClr>
                    </a:solidFill>
                  </a:tcPr>
                </a:tc>
                <a:tc>
                  <a:txBody>
                    <a:bodyPr/>
                    <a:lstStyle/>
                    <a:p>
                      <a:r>
                        <a:rPr lang="en-US" b="1" dirty="0"/>
                        <a:t>Synthetic Monitoring</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Simulates user behavior to test service availability</a:t>
                      </a:r>
                    </a:p>
                  </a:txBody>
                  <a:tcPr anchor="ctr">
                    <a:lnL>
                      <a:noFill/>
                    </a:lnL>
                    <a:lnR>
                      <a:noFill/>
                    </a:lnR>
                    <a:lnT>
                      <a:noFill/>
                    </a:lnT>
                    <a:lnB>
                      <a:noFill/>
                    </a:lnB>
                    <a:solidFill>
                      <a:schemeClr val="accent2">
                        <a:lumMod val="40000"/>
                        <a:lumOff val="60000"/>
                      </a:schemeClr>
                    </a:solidFill>
                  </a:tcPr>
                </a:tc>
                <a:tc>
                  <a:txBody>
                    <a:bodyPr/>
                    <a:lstStyle/>
                    <a:p>
                      <a:r>
                        <a:rPr lang="en-US"/>
                        <a:t>Blackbox Exporter, Pingdom, UptimeRobot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7410546"/>
                  </a:ext>
                </a:extLst>
              </a:tr>
              <a:tr h="821006">
                <a:tc>
                  <a:txBody>
                    <a:bodyPr/>
                    <a:lstStyle/>
                    <a:p>
                      <a:r>
                        <a:rPr lang="en-US"/>
                        <a:t>10</a:t>
                      </a:r>
                    </a:p>
                  </a:txBody>
                  <a:tcPr anchor="ctr">
                    <a:lnL>
                      <a:noFill/>
                    </a:lnL>
                    <a:lnR>
                      <a:noFill/>
                    </a:lnR>
                    <a:lnT>
                      <a:noFill/>
                    </a:lnT>
                    <a:lnB>
                      <a:noFill/>
                    </a:lnB>
                    <a:solidFill>
                      <a:schemeClr val="accent2">
                        <a:lumMod val="40000"/>
                        <a:lumOff val="60000"/>
                      </a:schemeClr>
                    </a:solidFill>
                  </a:tcPr>
                </a:tc>
                <a:tc>
                  <a:txBody>
                    <a:bodyPr/>
                    <a:lstStyle/>
                    <a:p>
                      <a:r>
                        <a:rPr lang="en-US" b="1"/>
                        <a:t>Event Processor</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Reacts to events like service restart or log error</a:t>
                      </a:r>
                    </a:p>
                  </a:txBody>
                  <a:tcPr anchor="ctr">
                    <a:lnL>
                      <a:noFill/>
                    </a:lnL>
                    <a:lnR>
                      <a:noFill/>
                    </a:lnR>
                    <a:lnT>
                      <a:noFill/>
                    </a:lnT>
                    <a:lnB>
                      <a:noFill/>
                    </a:lnB>
                    <a:solidFill>
                      <a:schemeClr val="accent2">
                        <a:lumMod val="40000"/>
                        <a:lumOff val="60000"/>
                      </a:schemeClr>
                    </a:solidFill>
                  </a:tcPr>
                </a:tc>
                <a:tc>
                  <a:txBody>
                    <a:bodyPr/>
                    <a:lstStyle/>
                    <a:p>
                      <a:r>
                        <a:rPr lang="en-US" dirty="0" err="1"/>
                        <a:t>Kapacitor</a:t>
                      </a:r>
                      <a:r>
                        <a:rPr lang="en-US" dirty="0"/>
                        <a:t>, Amazon </a:t>
                      </a:r>
                      <a:r>
                        <a:rPr lang="en-US" dirty="0" err="1"/>
                        <a:t>EventBridge</a:t>
                      </a:r>
                      <a:r>
                        <a:rPr lang="en-US" dirty="0"/>
                        <a:t>, Prometheus rules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11339148"/>
                  </a:ext>
                </a:extLst>
              </a:tr>
            </a:tbl>
          </a:graphicData>
        </a:graphic>
      </p:graphicFrame>
    </p:spTree>
    <p:extLst>
      <p:ext uri="{BB962C8B-B14F-4D97-AF65-F5344CB8AC3E}">
        <p14:creationId xmlns:p14="http://schemas.microsoft.com/office/powerpoint/2010/main" val="287084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Main Monitoring Components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755969"/>
          </a:xfrm>
          <a:prstGeom prst="rect">
            <a:avLst/>
          </a:prstGeom>
          <a:noFill/>
        </p:spPr>
        <p:txBody>
          <a:bodyPr wrap="square">
            <a:spAutoFit/>
          </a:bodyPr>
          <a:lstStyle/>
          <a:p>
            <a:pPr marL="457200" lvl="1"/>
            <a:r>
              <a:rPr lang="en-US" dirty="0">
                <a:solidFill>
                  <a:schemeClr val="accent2">
                    <a:lumMod val="60000"/>
                    <a:lumOff val="40000"/>
                  </a:schemeClr>
                </a:solidFill>
              </a:rPr>
              <a:t>| **Timestamp**       | **Metric Name**     | **Value** | **Labels (Tags)** |</a:t>
            </a:r>
          </a:p>
          <a:p>
            <a:pPr marL="457200" lvl="1"/>
            <a:r>
              <a:rPr lang="en-US" dirty="0">
                <a:solidFill>
                  <a:schemeClr val="accent2">
                    <a:lumMod val="60000"/>
                    <a:lumOff val="40000"/>
                  </a:schemeClr>
                </a:solidFill>
              </a:rPr>
              <a:t>| ------------------- | ------------------- | --------- | ----------------- |</a:t>
            </a:r>
          </a:p>
          <a:p>
            <a:pPr marL="457200" lvl="1"/>
            <a:r>
              <a:rPr lang="en-US" dirty="0">
                <a:solidFill>
                  <a:schemeClr val="accent2">
                    <a:lumMod val="60000"/>
                    <a:lumOff val="40000"/>
                  </a:schemeClr>
                </a:solidFill>
              </a:rPr>
              <a:t>| 2025-07-16 00:00:00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23.5      | server="server1"  |</a:t>
            </a:r>
          </a:p>
          <a:p>
            <a:pPr marL="457200" lvl="1"/>
            <a:r>
              <a:rPr lang="en-US" dirty="0">
                <a:solidFill>
                  <a:schemeClr val="accent2">
                    <a:lumMod val="60000"/>
                    <a:lumOff val="40000"/>
                  </a:schemeClr>
                </a:solidFill>
              </a:rPr>
              <a:t>| 2025-07-16 00:00:10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25.2      | server="server1"  |</a:t>
            </a:r>
          </a:p>
          <a:p>
            <a:pPr marL="457200" lvl="1"/>
            <a:r>
              <a:rPr lang="en-US" dirty="0">
                <a:solidFill>
                  <a:schemeClr val="accent2">
                    <a:lumMod val="60000"/>
                    <a:lumOff val="40000"/>
                  </a:schemeClr>
                </a:solidFill>
              </a:rPr>
              <a:t>| 2025-07-16 00:00:20 | `</a:t>
            </a:r>
            <a:r>
              <a:rPr lang="en-US" dirty="0" err="1">
                <a:solidFill>
                  <a:schemeClr val="accent2">
                    <a:lumMod val="60000"/>
                    <a:lumOff val="40000"/>
                  </a:schemeClr>
                </a:solidFill>
              </a:rPr>
              <a:t>cpu_usage_percent</a:t>
            </a:r>
            <a:r>
              <a:rPr lang="en-US" dirty="0">
                <a:solidFill>
                  <a:schemeClr val="accent2">
                    <a:lumMod val="60000"/>
                    <a:lumOff val="40000"/>
                  </a:schemeClr>
                </a:solidFill>
              </a:rPr>
              <a:t>` | 22.8      | server="server1"  |</a:t>
            </a:r>
          </a:p>
          <a:p>
            <a:pPr marL="457200" lvl="1"/>
            <a:r>
              <a:rPr lang="en-US" dirty="0">
                <a:solidFill>
                  <a:schemeClr val="accent2">
                    <a:lumMod val="60000"/>
                    <a:lumOff val="40000"/>
                  </a:schemeClr>
                </a:solidFill>
              </a:rPr>
              <a:t>| 2025-07-16 00:00:30 | `</a:t>
            </a:r>
            <a:r>
              <a:rPr lang="en-US" dirty="0" err="1">
                <a:solidFill>
                  <a:schemeClr val="accent2">
                    <a:lumMod val="60000"/>
                    <a:lumOff val="40000"/>
                  </a:schemeClr>
                </a:solidFill>
              </a:rPr>
              <a:t>cpu_usage_percent</a:t>
            </a:r>
            <a:r>
              <a:rPr lang="en-US" dirty="0">
                <a:solidFill>
                  <a:schemeClr val="accent2">
                    <a:lumMod val="60000"/>
                    <a:lumOff val="40000"/>
                  </a:schemeClr>
                </a:solidFill>
              </a:rPr>
              <a:t>` | 30.1      | server="server1"  |</a:t>
            </a:r>
          </a:p>
          <a:p>
            <a:pPr marL="457200" lvl="1"/>
            <a:endParaRPr lang="en-US" dirty="0">
              <a:solidFill>
                <a:schemeClr val="accent2">
                  <a:lumMod val="60000"/>
                  <a:lumOff val="40000"/>
                </a:schemeClr>
              </a:solidFill>
            </a:endParaRPr>
          </a:p>
          <a:p>
            <a:pPr marL="457200" lvl="1"/>
            <a:r>
              <a:rPr lang="en-US" dirty="0" err="1">
                <a:solidFill>
                  <a:schemeClr val="accent2">
                    <a:lumMod val="60000"/>
                    <a:lumOff val="40000"/>
                  </a:schemeClr>
                </a:solidFill>
              </a:rPr>
              <a:t>epocconertor</a:t>
            </a:r>
            <a:endParaRPr lang="fa-IR" dirty="0">
              <a:solidFill>
                <a:schemeClr val="accent2">
                  <a:lumMod val="60000"/>
                  <a:lumOff val="40000"/>
                </a:schemeClr>
              </a:solidFill>
            </a:endParaRPr>
          </a:p>
          <a:p>
            <a:pPr marL="457200" lvl="1"/>
            <a:endParaRPr lang="en-US" dirty="0">
              <a:solidFill>
                <a:schemeClr val="accent2">
                  <a:lumMod val="60000"/>
                  <a:lumOff val="40000"/>
                </a:schemeClr>
              </a:solidFill>
            </a:endParaRPr>
          </a:p>
          <a:p>
            <a:pPr marL="457200" lvl="1"/>
            <a:r>
              <a:rPr lang="en-US" sz="2800" dirty="0" err="1">
                <a:solidFill>
                  <a:schemeClr val="accent2">
                    <a:lumMod val="60000"/>
                    <a:lumOff val="40000"/>
                  </a:schemeClr>
                </a:solidFill>
              </a:rPr>
              <a:t>Tsdb</a:t>
            </a:r>
            <a:r>
              <a:rPr lang="en-US" sz="2800" dirty="0">
                <a:solidFill>
                  <a:schemeClr val="accent2">
                    <a:lumMod val="60000"/>
                    <a:lumOff val="40000"/>
                  </a:schemeClr>
                </a:solidFill>
              </a:rPr>
              <a:t> sample</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fr-FR" sz="2800" dirty="0" err="1">
                <a:solidFill>
                  <a:schemeClr val="accent2">
                    <a:lumMod val="60000"/>
                    <a:lumOff val="40000"/>
                  </a:schemeClr>
                </a:solidFill>
              </a:rPr>
              <a:t>cpu_usage_percent</a:t>
            </a:r>
            <a:r>
              <a:rPr lang="fr-FR" sz="2800" dirty="0">
                <a:solidFill>
                  <a:schemeClr val="accent2">
                    <a:lumMod val="60000"/>
                    <a:lumOff val="40000"/>
                  </a:schemeClr>
                </a:solidFill>
              </a:rPr>
              <a:t>{server="web01"} 35.2</a:t>
            </a:r>
            <a:r>
              <a:rPr lang="en-US" sz="2800" dirty="0">
                <a:solidFill>
                  <a:schemeClr val="accent2">
                    <a:lumMod val="60000"/>
                    <a:lumOff val="40000"/>
                  </a:schemeClr>
                </a:solidFill>
              </a:rPr>
              <a:t>   this is metric</a:t>
            </a: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Metric = single piece of information (name + value + labels)</a:t>
            </a:r>
          </a:p>
          <a:p>
            <a:pPr marL="457200" lvl="1"/>
            <a:r>
              <a:rPr lang="en-US" sz="2800" dirty="0">
                <a:solidFill>
                  <a:schemeClr val="accent2">
                    <a:lumMod val="60000"/>
                    <a:lumOff val="40000"/>
                  </a:schemeClr>
                </a:solidFill>
              </a:rPr>
              <a:t>TSDB = storage engine that holds time-based metric data</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72CA66FE-3BDE-515F-DA86-63140DAF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7653400"/>
            <a:ext cx="15551150" cy="2144650"/>
          </a:xfrm>
          <a:prstGeom prst="rect">
            <a:avLst/>
          </a:prstGeom>
        </p:spPr>
      </p:pic>
    </p:spTree>
    <p:extLst>
      <p:ext uri="{BB962C8B-B14F-4D97-AF65-F5344CB8AC3E}">
        <p14:creationId xmlns:p14="http://schemas.microsoft.com/office/powerpoint/2010/main" val="508333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White vs black vs gray box</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2246769"/>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34F417B-D373-EA3F-1675-5FC2967D9204}"/>
              </a:ext>
            </a:extLst>
          </p:cNvPr>
          <p:cNvGraphicFramePr>
            <a:graphicFrameLocks noGrp="1"/>
          </p:cNvGraphicFramePr>
          <p:nvPr>
            <p:extLst>
              <p:ext uri="{D42A27DB-BD31-4B8C-83A1-F6EECF244321}">
                <p14:modId xmlns:p14="http://schemas.microsoft.com/office/powerpoint/2010/main" val="1288723625"/>
              </p:ext>
            </p:extLst>
          </p:nvPr>
        </p:nvGraphicFramePr>
        <p:xfrm>
          <a:off x="914400" y="2200872"/>
          <a:ext cx="16471900" cy="6835170"/>
        </p:xfrm>
        <a:graphic>
          <a:graphicData uri="http://schemas.openxmlformats.org/drawingml/2006/table">
            <a:tbl>
              <a:tblPr/>
              <a:tblGrid>
                <a:gridCol w="4117975">
                  <a:extLst>
                    <a:ext uri="{9D8B030D-6E8A-4147-A177-3AD203B41FA5}">
                      <a16:colId xmlns:a16="http://schemas.microsoft.com/office/drawing/2014/main" val="3955444857"/>
                    </a:ext>
                  </a:extLst>
                </a:gridCol>
                <a:gridCol w="4117975">
                  <a:extLst>
                    <a:ext uri="{9D8B030D-6E8A-4147-A177-3AD203B41FA5}">
                      <a16:colId xmlns:a16="http://schemas.microsoft.com/office/drawing/2014/main" val="560403344"/>
                    </a:ext>
                  </a:extLst>
                </a:gridCol>
                <a:gridCol w="4117975">
                  <a:extLst>
                    <a:ext uri="{9D8B030D-6E8A-4147-A177-3AD203B41FA5}">
                      <a16:colId xmlns:a16="http://schemas.microsoft.com/office/drawing/2014/main" val="944698953"/>
                    </a:ext>
                  </a:extLst>
                </a:gridCol>
                <a:gridCol w="4117975">
                  <a:extLst>
                    <a:ext uri="{9D8B030D-6E8A-4147-A177-3AD203B41FA5}">
                      <a16:colId xmlns:a16="http://schemas.microsoft.com/office/drawing/2014/main" val="1697939960"/>
                    </a:ext>
                  </a:extLst>
                </a:gridCol>
              </a:tblGrid>
              <a:tr h="1139195">
                <a:tc>
                  <a:txBody>
                    <a:bodyPr/>
                    <a:lstStyle/>
                    <a:p>
                      <a:r>
                        <a:rPr lang="en-US" dirty="0"/>
                        <a:t>Aspect</a:t>
                      </a:r>
                    </a:p>
                  </a:txBody>
                  <a:tcPr anchor="ctr">
                    <a:lnL>
                      <a:noFill/>
                    </a:lnL>
                    <a:lnR>
                      <a:noFill/>
                    </a:lnR>
                    <a:lnT>
                      <a:noFill/>
                    </a:lnT>
                    <a:lnB>
                      <a:noFill/>
                    </a:lnB>
                    <a:solidFill>
                      <a:schemeClr val="accent2">
                        <a:lumMod val="40000"/>
                        <a:lumOff val="60000"/>
                      </a:schemeClr>
                    </a:solidFill>
                  </a:tcPr>
                </a:tc>
                <a:tc>
                  <a:txBody>
                    <a:bodyPr/>
                    <a:lstStyle/>
                    <a:p>
                      <a:r>
                        <a:rPr lang="en-US"/>
                        <a:t>White Box</a:t>
                      </a:r>
                    </a:p>
                  </a:txBody>
                  <a:tcPr anchor="ctr">
                    <a:lnL>
                      <a:noFill/>
                    </a:lnL>
                    <a:lnR>
                      <a:noFill/>
                    </a:lnR>
                    <a:lnT>
                      <a:noFill/>
                    </a:lnT>
                    <a:lnB>
                      <a:noFill/>
                    </a:lnB>
                    <a:solidFill>
                      <a:schemeClr val="accent2">
                        <a:lumMod val="40000"/>
                        <a:lumOff val="60000"/>
                      </a:schemeClr>
                    </a:solidFill>
                  </a:tcPr>
                </a:tc>
                <a:tc>
                  <a:txBody>
                    <a:bodyPr/>
                    <a:lstStyle/>
                    <a:p>
                      <a:r>
                        <a:rPr lang="en-US"/>
                        <a:t>Black Box</a:t>
                      </a:r>
                    </a:p>
                  </a:txBody>
                  <a:tcPr anchor="ctr">
                    <a:lnL>
                      <a:noFill/>
                    </a:lnL>
                    <a:lnR>
                      <a:noFill/>
                    </a:lnR>
                    <a:lnT>
                      <a:noFill/>
                    </a:lnT>
                    <a:lnB>
                      <a:noFill/>
                    </a:lnB>
                    <a:solidFill>
                      <a:schemeClr val="accent2">
                        <a:lumMod val="40000"/>
                        <a:lumOff val="60000"/>
                      </a:schemeClr>
                    </a:solidFill>
                  </a:tcPr>
                </a:tc>
                <a:tc>
                  <a:txBody>
                    <a:bodyPr/>
                    <a:lstStyle/>
                    <a:p>
                      <a:r>
                        <a:rPr lang="en-US"/>
                        <a:t>Gray Box</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5529828"/>
                  </a:ext>
                </a:extLst>
              </a:tr>
              <a:tr h="1139195">
                <a:tc>
                  <a:txBody>
                    <a:bodyPr/>
                    <a:lstStyle/>
                    <a:p>
                      <a:r>
                        <a:rPr lang="en-US"/>
                        <a:t>Visibility</a:t>
                      </a:r>
                    </a:p>
                  </a:txBody>
                  <a:tcPr anchor="ctr">
                    <a:lnL>
                      <a:noFill/>
                    </a:lnL>
                    <a:lnR>
                      <a:noFill/>
                    </a:lnR>
                    <a:lnT>
                      <a:noFill/>
                    </a:lnT>
                    <a:lnB>
                      <a:noFill/>
                    </a:lnB>
                    <a:solidFill>
                      <a:schemeClr val="accent2">
                        <a:lumMod val="40000"/>
                        <a:lumOff val="60000"/>
                      </a:schemeClr>
                    </a:solidFill>
                  </a:tcPr>
                </a:tc>
                <a:tc>
                  <a:txBody>
                    <a:bodyPr/>
                    <a:lstStyle/>
                    <a:p>
                      <a:r>
                        <a:rPr lang="en-US"/>
                        <a:t>Full internal access</a:t>
                      </a:r>
                    </a:p>
                  </a:txBody>
                  <a:tcPr anchor="ctr">
                    <a:lnL>
                      <a:noFill/>
                    </a:lnL>
                    <a:lnR>
                      <a:noFill/>
                    </a:lnR>
                    <a:lnT>
                      <a:noFill/>
                    </a:lnT>
                    <a:lnB>
                      <a:noFill/>
                    </a:lnB>
                    <a:solidFill>
                      <a:schemeClr val="accent2">
                        <a:lumMod val="40000"/>
                        <a:lumOff val="60000"/>
                      </a:schemeClr>
                    </a:solidFill>
                  </a:tcPr>
                </a:tc>
                <a:tc>
                  <a:txBody>
                    <a:bodyPr/>
                    <a:lstStyle/>
                    <a:p>
                      <a:r>
                        <a:rPr lang="en-US"/>
                        <a:t>No internal access</a:t>
                      </a:r>
                    </a:p>
                  </a:txBody>
                  <a:tcPr anchor="ctr">
                    <a:lnL>
                      <a:noFill/>
                    </a:lnL>
                    <a:lnR>
                      <a:noFill/>
                    </a:lnR>
                    <a:lnT>
                      <a:noFill/>
                    </a:lnT>
                    <a:lnB>
                      <a:noFill/>
                    </a:lnB>
                    <a:solidFill>
                      <a:schemeClr val="accent2">
                        <a:lumMod val="40000"/>
                        <a:lumOff val="60000"/>
                      </a:schemeClr>
                    </a:solidFill>
                  </a:tcPr>
                </a:tc>
                <a:tc>
                  <a:txBody>
                    <a:bodyPr/>
                    <a:lstStyle/>
                    <a:p>
                      <a:r>
                        <a:rPr lang="en-US"/>
                        <a:t>Partial internal access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835464986"/>
                  </a:ext>
                </a:extLst>
              </a:tr>
              <a:tr h="1139195">
                <a:tc>
                  <a:txBody>
                    <a:bodyPr/>
                    <a:lstStyle/>
                    <a:p>
                      <a:r>
                        <a:rPr lang="en-US"/>
                        <a:t>Data Collected</a:t>
                      </a:r>
                    </a:p>
                  </a:txBody>
                  <a:tcPr anchor="ctr">
                    <a:lnL>
                      <a:noFill/>
                    </a:lnL>
                    <a:lnR>
                      <a:noFill/>
                    </a:lnR>
                    <a:lnT>
                      <a:noFill/>
                    </a:lnT>
                    <a:lnB>
                      <a:noFill/>
                    </a:lnB>
                    <a:solidFill>
                      <a:schemeClr val="accent2">
                        <a:lumMod val="40000"/>
                        <a:lumOff val="60000"/>
                      </a:schemeClr>
                    </a:solidFill>
                  </a:tcPr>
                </a:tc>
                <a:tc>
                  <a:txBody>
                    <a:bodyPr/>
                    <a:lstStyle/>
                    <a:p>
                      <a:r>
                        <a:rPr lang="en-US"/>
                        <a:t>Metrics, logs, traces, internals</a:t>
                      </a:r>
                    </a:p>
                  </a:txBody>
                  <a:tcPr anchor="ctr">
                    <a:lnL>
                      <a:noFill/>
                    </a:lnL>
                    <a:lnR>
                      <a:noFill/>
                    </a:lnR>
                    <a:lnT>
                      <a:noFill/>
                    </a:lnT>
                    <a:lnB>
                      <a:noFill/>
                    </a:lnB>
                    <a:solidFill>
                      <a:schemeClr val="accent2">
                        <a:lumMod val="40000"/>
                        <a:lumOff val="60000"/>
                      </a:schemeClr>
                    </a:solidFill>
                  </a:tcPr>
                </a:tc>
                <a:tc>
                  <a:txBody>
                    <a:bodyPr/>
                    <a:lstStyle/>
                    <a:p>
                      <a:r>
                        <a:rPr lang="en-US"/>
                        <a:t>External availability, response</a:t>
                      </a:r>
                    </a:p>
                  </a:txBody>
                  <a:tcPr anchor="ctr">
                    <a:lnL>
                      <a:noFill/>
                    </a:lnL>
                    <a:lnR>
                      <a:noFill/>
                    </a:lnR>
                    <a:lnT>
                      <a:noFill/>
                    </a:lnT>
                    <a:lnB>
                      <a:noFill/>
                    </a:lnB>
                    <a:solidFill>
                      <a:schemeClr val="accent2">
                        <a:lumMod val="40000"/>
                        <a:lumOff val="60000"/>
                      </a:schemeClr>
                    </a:solidFill>
                  </a:tcPr>
                </a:tc>
                <a:tc>
                  <a:txBody>
                    <a:bodyPr/>
                    <a:lstStyle/>
                    <a:p>
                      <a:r>
                        <a:rPr lang="en-US"/>
                        <a:t>Mix of internal metrics + external tests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372543160"/>
                  </a:ext>
                </a:extLst>
              </a:tr>
              <a:tr h="1139195">
                <a:tc>
                  <a:txBody>
                    <a:bodyPr/>
                    <a:lstStyle/>
                    <a:p>
                      <a:r>
                        <a:rPr lang="en-US" dirty="0"/>
                        <a:t>Use Cases</a:t>
                      </a:r>
                    </a:p>
                  </a:txBody>
                  <a:tcPr anchor="ctr">
                    <a:lnL>
                      <a:noFill/>
                    </a:lnL>
                    <a:lnR>
                      <a:noFill/>
                    </a:lnR>
                    <a:lnT>
                      <a:noFill/>
                    </a:lnT>
                    <a:lnB>
                      <a:noFill/>
                    </a:lnB>
                    <a:solidFill>
                      <a:schemeClr val="accent2">
                        <a:lumMod val="40000"/>
                        <a:lumOff val="60000"/>
                      </a:schemeClr>
                    </a:solidFill>
                  </a:tcPr>
                </a:tc>
                <a:tc>
                  <a:txBody>
                    <a:bodyPr/>
                    <a:lstStyle/>
                    <a:p>
                      <a:r>
                        <a:rPr lang="en-US"/>
                        <a:t>Deep performance analysis</a:t>
                      </a:r>
                    </a:p>
                  </a:txBody>
                  <a:tcPr anchor="ctr">
                    <a:lnL>
                      <a:noFill/>
                    </a:lnL>
                    <a:lnR>
                      <a:noFill/>
                    </a:lnR>
                    <a:lnT>
                      <a:noFill/>
                    </a:lnT>
                    <a:lnB>
                      <a:noFill/>
                    </a:lnB>
                    <a:solidFill>
                      <a:schemeClr val="accent2">
                        <a:lumMod val="40000"/>
                        <a:lumOff val="60000"/>
                      </a:schemeClr>
                    </a:solidFill>
                  </a:tcPr>
                </a:tc>
                <a:tc>
                  <a:txBody>
                    <a:bodyPr/>
                    <a:lstStyle/>
                    <a:p>
                      <a:r>
                        <a:rPr lang="en-US"/>
                        <a:t>Uptime and availability checks</a:t>
                      </a:r>
                    </a:p>
                  </a:txBody>
                  <a:tcPr anchor="ctr">
                    <a:lnL>
                      <a:noFill/>
                    </a:lnL>
                    <a:lnR>
                      <a:noFill/>
                    </a:lnR>
                    <a:lnT>
                      <a:noFill/>
                    </a:lnT>
                    <a:lnB>
                      <a:noFill/>
                    </a:lnB>
                    <a:solidFill>
                      <a:schemeClr val="accent2">
                        <a:lumMod val="40000"/>
                        <a:lumOff val="60000"/>
                      </a:schemeClr>
                    </a:solidFill>
                  </a:tcPr>
                </a:tc>
                <a:tc>
                  <a:txBody>
                    <a:bodyPr/>
                    <a:lstStyle/>
                    <a:p>
                      <a:r>
                        <a:rPr lang="en-US"/>
                        <a:t>Hybrid monitoring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27739675"/>
                  </a:ext>
                </a:extLst>
              </a:tr>
              <a:tr h="1139195">
                <a:tc>
                  <a:txBody>
                    <a:bodyPr/>
                    <a:lstStyle/>
                    <a:p>
                      <a:r>
                        <a:rPr lang="en-US"/>
                        <a:t>Pros</a:t>
                      </a:r>
                    </a:p>
                  </a:txBody>
                  <a:tcPr anchor="ctr">
                    <a:lnL>
                      <a:noFill/>
                    </a:lnL>
                    <a:lnR>
                      <a:noFill/>
                    </a:lnR>
                    <a:lnT>
                      <a:noFill/>
                    </a:lnT>
                    <a:lnB>
                      <a:noFill/>
                    </a:lnB>
                    <a:solidFill>
                      <a:schemeClr val="accent2">
                        <a:lumMod val="40000"/>
                        <a:lumOff val="60000"/>
                      </a:schemeClr>
                    </a:solidFill>
                  </a:tcPr>
                </a:tc>
                <a:tc>
                  <a:txBody>
                    <a:bodyPr/>
                    <a:lstStyle/>
                    <a:p>
                      <a:r>
                        <a:rPr lang="en-US"/>
                        <a:t>Detailed root cause analysis</a:t>
                      </a:r>
                    </a:p>
                  </a:txBody>
                  <a:tcPr anchor="ctr">
                    <a:lnL>
                      <a:noFill/>
                    </a:lnL>
                    <a:lnR>
                      <a:noFill/>
                    </a:lnR>
                    <a:lnT>
                      <a:noFill/>
                    </a:lnT>
                    <a:lnB>
                      <a:noFill/>
                    </a:lnB>
                    <a:solidFill>
                      <a:schemeClr val="accent2">
                        <a:lumMod val="40000"/>
                        <a:lumOff val="60000"/>
                      </a:schemeClr>
                    </a:solidFill>
                  </a:tcPr>
                </a:tc>
                <a:tc>
                  <a:txBody>
                    <a:bodyPr/>
                    <a:lstStyle/>
                    <a:p>
                      <a:r>
                        <a:rPr lang="en-US"/>
                        <a:t>Easy to implement</a:t>
                      </a:r>
                    </a:p>
                  </a:txBody>
                  <a:tcPr anchor="ctr">
                    <a:lnL>
                      <a:noFill/>
                    </a:lnL>
                    <a:lnR>
                      <a:noFill/>
                    </a:lnR>
                    <a:lnT>
                      <a:noFill/>
                    </a:lnT>
                    <a:lnB>
                      <a:noFill/>
                    </a:lnB>
                    <a:solidFill>
                      <a:schemeClr val="accent2">
                        <a:lumMod val="40000"/>
                        <a:lumOff val="60000"/>
                      </a:schemeClr>
                    </a:solidFill>
                  </a:tcPr>
                </a:tc>
                <a:tc>
                  <a:txBody>
                    <a:bodyPr/>
                    <a:lstStyle/>
                    <a:p>
                      <a:r>
                        <a:rPr lang="en-US"/>
                        <a:t>Balanced insight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4074320531"/>
                  </a:ext>
                </a:extLst>
              </a:tr>
              <a:tr h="1139195">
                <a:tc>
                  <a:txBody>
                    <a:bodyPr/>
                    <a:lstStyle/>
                    <a:p>
                      <a:r>
                        <a:rPr lang="en-US"/>
                        <a:t>Cons</a:t>
                      </a:r>
                    </a:p>
                  </a:txBody>
                  <a:tcPr anchor="ctr">
                    <a:lnL>
                      <a:noFill/>
                    </a:lnL>
                    <a:lnR>
                      <a:noFill/>
                    </a:lnR>
                    <a:lnT>
                      <a:noFill/>
                    </a:lnT>
                    <a:lnB>
                      <a:noFill/>
                    </a:lnB>
                    <a:solidFill>
                      <a:schemeClr val="accent2">
                        <a:lumMod val="40000"/>
                        <a:lumOff val="60000"/>
                      </a:schemeClr>
                    </a:solidFill>
                  </a:tcPr>
                </a:tc>
                <a:tc>
                  <a:txBody>
                    <a:bodyPr/>
                    <a:lstStyle/>
                    <a:p>
                      <a:r>
                        <a:rPr lang="en-US" dirty="0"/>
                        <a:t>Complex, needs access</a:t>
                      </a:r>
                    </a:p>
                  </a:txBody>
                  <a:tcPr anchor="ctr">
                    <a:lnL>
                      <a:noFill/>
                    </a:lnL>
                    <a:lnR>
                      <a:noFill/>
                    </a:lnR>
                    <a:lnT>
                      <a:noFill/>
                    </a:lnT>
                    <a:lnB>
                      <a:noFill/>
                    </a:lnB>
                    <a:solidFill>
                      <a:schemeClr val="accent2">
                        <a:lumMod val="40000"/>
                        <a:lumOff val="60000"/>
                      </a:schemeClr>
                    </a:solidFill>
                  </a:tcPr>
                </a:tc>
                <a:tc>
                  <a:txBody>
                    <a:bodyPr/>
                    <a:lstStyle/>
                    <a:p>
                      <a:r>
                        <a:rPr lang="en-US" dirty="0"/>
                        <a:t>Limited insight</a:t>
                      </a:r>
                    </a:p>
                  </a:txBody>
                  <a:tcPr anchor="ctr">
                    <a:lnL>
                      <a:noFill/>
                    </a:lnL>
                    <a:lnR>
                      <a:noFill/>
                    </a:lnR>
                    <a:lnT>
                      <a:noFill/>
                    </a:lnT>
                    <a:lnB>
                      <a:noFill/>
                    </a:lnB>
                    <a:solidFill>
                      <a:schemeClr val="accent2">
                        <a:lumMod val="40000"/>
                        <a:lumOff val="60000"/>
                      </a:schemeClr>
                    </a:solidFill>
                  </a:tcPr>
                </a:tc>
                <a:tc>
                  <a:txBody>
                    <a:bodyPr/>
                    <a:lstStyle/>
                    <a:p>
                      <a:r>
                        <a:rPr lang="en-US" dirty="0"/>
                        <a:t>Partial visibility</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826274158"/>
                  </a:ext>
                </a:extLst>
              </a:tr>
            </a:tbl>
          </a:graphicData>
        </a:graphic>
      </p:graphicFrame>
    </p:spTree>
    <p:extLst>
      <p:ext uri="{BB962C8B-B14F-4D97-AF65-F5344CB8AC3E}">
        <p14:creationId xmlns:p14="http://schemas.microsoft.com/office/powerpoint/2010/main" val="34890112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150362" y="2101533"/>
            <a:ext cx="16660377" cy="7417415"/>
          </a:xfrm>
          <a:prstGeom prst="rect">
            <a:avLst/>
          </a:prstGeom>
          <a:noFill/>
        </p:spPr>
        <p:txBody>
          <a:bodyPr wrap="square">
            <a:spAutoFit/>
          </a:bodyPr>
          <a:lstStyle/>
          <a:p>
            <a:pPr marL="457200" lvl="1"/>
            <a:r>
              <a:rPr lang="en-US" sz="2800" dirty="0">
                <a:solidFill>
                  <a:schemeClr val="accent2">
                    <a:lumMod val="60000"/>
                    <a:lumOff val="40000"/>
                  </a:schemeClr>
                </a:solidFill>
              </a:rPr>
              <a:t>1- Pull base or passive </a:t>
            </a:r>
            <a:r>
              <a:rPr lang="en-US" sz="2800" dirty="0" err="1">
                <a:solidFill>
                  <a:schemeClr val="accent2">
                    <a:lumMod val="60000"/>
                    <a:lumOff val="40000"/>
                  </a:schemeClr>
                </a:solidFill>
              </a:rPr>
              <a:t>monitroring</a:t>
            </a:r>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2- Push base or active monitoring</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Bonus: When to use which?</a:t>
            </a:r>
          </a:p>
          <a:p>
            <a:pPr marL="457200" lvl="1"/>
            <a:r>
              <a:rPr lang="en-US" sz="2800" dirty="0">
                <a:solidFill>
                  <a:schemeClr val="accent2">
                    <a:lumMod val="60000"/>
                    <a:lumOff val="40000"/>
                  </a:schemeClr>
                </a:solidFill>
              </a:rPr>
              <a:t>Use Pull </a:t>
            </a:r>
            <a:r>
              <a:rPr lang="en-US" sz="2800" dirty="0" err="1">
                <a:solidFill>
                  <a:schemeClr val="accent2">
                    <a:lumMod val="60000"/>
                    <a:lumOff val="40000"/>
                  </a:schemeClr>
                </a:solidFill>
              </a:rPr>
              <a:t>if:Your</a:t>
            </a:r>
            <a:r>
              <a:rPr lang="en-US" sz="2800" dirty="0">
                <a:solidFill>
                  <a:schemeClr val="accent2">
                    <a:lumMod val="60000"/>
                    <a:lumOff val="40000"/>
                  </a:schemeClr>
                </a:solidFill>
              </a:rPr>
              <a:t> monitoring server can reach targets </a:t>
            </a:r>
            <a:r>
              <a:rPr lang="en-US" sz="2800" dirty="0" err="1">
                <a:solidFill>
                  <a:schemeClr val="accent2">
                    <a:lumMod val="60000"/>
                    <a:lumOff val="40000"/>
                  </a:schemeClr>
                </a:solidFill>
              </a:rPr>
              <a:t>directlyTargets</a:t>
            </a:r>
            <a:r>
              <a:rPr lang="en-US" sz="2800" dirty="0">
                <a:solidFill>
                  <a:schemeClr val="accent2">
                    <a:lumMod val="60000"/>
                    <a:lumOff val="40000"/>
                  </a:schemeClr>
                </a:solidFill>
              </a:rPr>
              <a:t> are long-lived services with stable network </a:t>
            </a:r>
            <a:r>
              <a:rPr lang="en-US" sz="2800" dirty="0" err="1">
                <a:solidFill>
                  <a:schemeClr val="accent2">
                    <a:lumMod val="60000"/>
                    <a:lumOff val="40000"/>
                  </a:schemeClr>
                </a:solidFill>
              </a:rPr>
              <a:t>addressesYou</a:t>
            </a:r>
            <a:r>
              <a:rPr lang="en-US" sz="2800" dirty="0">
                <a:solidFill>
                  <a:schemeClr val="accent2">
                    <a:lumMod val="60000"/>
                    <a:lumOff val="40000"/>
                  </a:schemeClr>
                </a:solidFill>
              </a:rPr>
              <a:t> want centralized control over scraping </a:t>
            </a:r>
            <a:r>
              <a:rPr lang="en-US" sz="2800" dirty="0" err="1">
                <a:solidFill>
                  <a:schemeClr val="accent2">
                    <a:lumMod val="60000"/>
                    <a:lumOff val="40000"/>
                  </a:schemeClr>
                </a:solidFill>
              </a:rPr>
              <a:t>frequencyUse</a:t>
            </a:r>
            <a:r>
              <a:rPr lang="en-US" sz="2800" dirty="0">
                <a:solidFill>
                  <a:schemeClr val="accent2">
                    <a:lumMod val="60000"/>
                    <a:lumOff val="40000"/>
                  </a:schemeClr>
                </a:solidFill>
              </a:rPr>
              <a:t> </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r>
              <a:rPr lang="en-US" sz="2800" dirty="0">
                <a:solidFill>
                  <a:schemeClr val="accent2">
                    <a:lumMod val="60000"/>
                    <a:lumOff val="40000"/>
                  </a:schemeClr>
                </a:solidFill>
              </a:rPr>
              <a:t>Push </a:t>
            </a:r>
            <a:r>
              <a:rPr lang="en-US" sz="2800" dirty="0" err="1">
                <a:solidFill>
                  <a:schemeClr val="accent2">
                    <a:lumMod val="60000"/>
                    <a:lumOff val="40000"/>
                  </a:schemeClr>
                </a:solidFill>
              </a:rPr>
              <a:t>if:Targets</a:t>
            </a:r>
            <a:r>
              <a:rPr lang="en-US" sz="2800" dirty="0">
                <a:solidFill>
                  <a:schemeClr val="accent2">
                    <a:lumMod val="60000"/>
                    <a:lumOff val="40000"/>
                  </a:schemeClr>
                </a:solidFill>
              </a:rPr>
              <a:t> are behind firewalls or NAT, unreachable by monitoring </a:t>
            </a:r>
            <a:r>
              <a:rPr lang="en-US" sz="2800" dirty="0" err="1">
                <a:solidFill>
                  <a:schemeClr val="accent2">
                    <a:lumMod val="60000"/>
                    <a:lumOff val="40000"/>
                  </a:schemeClr>
                </a:solidFill>
              </a:rPr>
              <a:t>serverYou</a:t>
            </a:r>
            <a:r>
              <a:rPr lang="en-US" sz="2800" dirty="0">
                <a:solidFill>
                  <a:schemeClr val="accent2">
                    <a:lumMod val="60000"/>
                    <a:lumOff val="40000"/>
                  </a:schemeClr>
                </a:solidFill>
              </a:rPr>
              <a:t> want the client to decide when metrics are sent</a:t>
            </a: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2172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50" y="196850"/>
            <a:ext cx="15468600" cy="443711"/>
          </a:xfrm>
          <a:prstGeom prst="rect">
            <a:avLst/>
          </a:prstGeom>
        </p:spPr>
        <p:txBody>
          <a:bodyPr vert="horz" wrap="square" lIns="0" tIns="12700" rIns="0" bIns="0" rtlCol="0">
            <a:spAutoFit/>
          </a:bodyPr>
          <a:lstStyle/>
          <a:p>
            <a:pPr marL="12700" algn="ctr">
              <a:spcBef>
                <a:spcPts val="100"/>
              </a:spcBef>
            </a:pPr>
            <a:r>
              <a:rPr lang="en-US" sz="2800" dirty="0">
                <a:solidFill>
                  <a:schemeClr val="accent2">
                    <a:lumMod val="60000"/>
                    <a:lumOff val="40000"/>
                  </a:schemeClr>
                </a:solidFill>
              </a:rPr>
              <a:t>Metric </a:t>
            </a:r>
            <a:r>
              <a:rPr lang="en-US" sz="2800" dirty="0" err="1">
                <a:solidFill>
                  <a:schemeClr val="accent2">
                    <a:lumMod val="60000"/>
                    <a:lumOff val="40000"/>
                  </a:schemeClr>
                </a:solidFill>
              </a:rPr>
              <a:t>metod</a:t>
            </a:r>
            <a:r>
              <a:rPr lang="en-US" sz="2800" dirty="0">
                <a:solidFill>
                  <a:schemeClr val="accent2">
                    <a:lumMod val="60000"/>
                    <a:lumOff val="40000"/>
                  </a:schemeClr>
                </a:solidFill>
              </a:rPr>
              <a:t>  collect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E09974E-A71C-52CF-B14A-23A887910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362" y="2221652"/>
            <a:ext cx="12801600" cy="7417414"/>
          </a:xfrm>
          <a:prstGeom prst="rect">
            <a:avLst/>
          </a:prstGeom>
        </p:spPr>
      </p:pic>
    </p:spTree>
    <p:extLst>
      <p:ext uri="{BB962C8B-B14F-4D97-AF65-F5344CB8AC3E}">
        <p14:creationId xmlns:p14="http://schemas.microsoft.com/office/powerpoint/2010/main" val="3824426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4 The Four Golden Signals (Google SRE)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7417415"/>
          </a:xfrm>
          <a:prstGeom prst="rect">
            <a:avLst/>
          </a:prstGeom>
          <a:noFill/>
        </p:spPr>
        <p:txBody>
          <a:bodyPr wrap="square">
            <a:spAutoFit/>
          </a:bodyPr>
          <a:lstStyle/>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a:p>
            <a:pPr marL="457200" lvl="1"/>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F7742D4-283E-AD58-E3E7-BC05D35443CE}"/>
              </a:ext>
            </a:extLst>
          </p:cNvPr>
          <p:cNvGraphicFramePr>
            <a:graphicFrameLocks noGrp="1"/>
          </p:cNvGraphicFramePr>
          <p:nvPr>
            <p:extLst>
              <p:ext uri="{D42A27DB-BD31-4B8C-83A1-F6EECF244321}">
                <p14:modId xmlns:p14="http://schemas.microsoft.com/office/powerpoint/2010/main" val="1236306312"/>
              </p:ext>
            </p:extLst>
          </p:nvPr>
        </p:nvGraphicFramePr>
        <p:xfrm>
          <a:off x="914400" y="1949450"/>
          <a:ext cx="16471899" cy="7417412"/>
        </p:xfrm>
        <a:graphic>
          <a:graphicData uri="http://schemas.openxmlformats.org/drawingml/2006/table">
            <a:tbl>
              <a:tblPr/>
              <a:tblGrid>
                <a:gridCol w="5490633">
                  <a:extLst>
                    <a:ext uri="{9D8B030D-6E8A-4147-A177-3AD203B41FA5}">
                      <a16:colId xmlns:a16="http://schemas.microsoft.com/office/drawing/2014/main" val="3630289797"/>
                    </a:ext>
                  </a:extLst>
                </a:gridCol>
                <a:gridCol w="5490633">
                  <a:extLst>
                    <a:ext uri="{9D8B030D-6E8A-4147-A177-3AD203B41FA5}">
                      <a16:colId xmlns:a16="http://schemas.microsoft.com/office/drawing/2014/main" val="3381521759"/>
                    </a:ext>
                  </a:extLst>
                </a:gridCol>
                <a:gridCol w="5490633">
                  <a:extLst>
                    <a:ext uri="{9D8B030D-6E8A-4147-A177-3AD203B41FA5}">
                      <a16:colId xmlns:a16="http://schemas.microsoft.com/office/drawing/2014/main" val="221943856"/>
                    </a:ext>
                  </a:extLst>
                </a:gridCol>
              </a:tblGrid>
              <a:tr h="927176">
                <a:tc>
                  <a:txBody>
                    <a:bodyPr/>
                    <a:lstStyle/>
                    <a:p>
                      <a:r>
                        <a:rPr lang="en-US" dirty="0"/>
                        <a:t>Signal</a:t>
                      </a:r>
                    </a:p>
                  </a:txBody>
                  <a:tcPr anchor="ctr">
                    <a:lnL>
                      <a:noFill/>
                    </a:lnL>
                    <a:lnR>
                      <a:noFill/>
                    </a:lnR>
                    <a:lnT>
                      <a:noFill/>
                    </a:lnT>
                    <a:lnB>
                      <a:noFill/>
                    </a:lnB>
                    <a:solidFill>
                      <a:schemeClr val="accent2">
                        <a:lumMod val="40000"/>
                        <a:lumOff val="60000"/>
                      </a:schemeClr>
                    </a:solidFill>
                  </a:tcPr>
                </a:tc>
                <a:tc>
                  <a:txBody>
                    <a:bodyPr/>
                    <a:lstStyle/>
                    <a:p>
                      <a:r>
                        <a:rPr lang="en-US"/>
                        <a:t>What it Measures</a:t>
                      </a:r>
                    </a:p>
                  </a:txBody>
                  <a:tcPr anchor="ctr">
                    <a:lnL>
                      <a:noFill/>
                    </a:lnL>
                    <a:lnR>
                      <a:noFill/>
                    </a:lnR>
                    <a:lnT>
                      <a:noFill/>
                    </a:lnT>
                    <a:lnB>
                      <a:noFill/>
                    </a:lnB>
                    <a:solidFill>
                      <a:schemeClr val="accent2">
                        <a:lumMod val="40000"/>
                        <a:lumOff val="60000"/>
                      </a:schemeClr>
                    </a:solidFill>
                  </a:tcPr>
                </a:tc>
                <a:tc>
                  <a:txBody>
                    <a:bodyPr/>
                    <a:lstStyle/>
                    <a:p>
                      <a:r>
                        <a:rPr lang="en-US"/>
                        <a:t>Why it's Important</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168364438"/>
                  </a:ext>
                </a:extLst>
              </a:tr>
              <a:tr h="1622559">
                <a:tc>
                  <a:txBody>
                    <a:bodyPr/>
                    <a:lstStyle/>
                    <a:p>
                      <a:r>
                        <a:rPr lang="en-US" b="1" dirty="0"/>
                        <a:t>Latency</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dirty="0"/>
                        <a:t>Time taken to serve a request</a:t>
                      </a:r>
                    </a:p>
                  </a:txBody>
                  <a:tcPr anchor="ctr">
                    <a:lnL>
                      <a:noFill/>
                    </a:lnL>
                    <a:lnR>
                      <a:noFill/>
                    </a:lnR>
                    <a:lnT>
                      <a:noFill/>
                    </a:lnT>
                    <a:lnB>
                      <a:noFill/>
                    </a:lnB>
                    <a:solidFill>
                      <a:schemeClr val="accent2">
                        <a:lumMod val="40000"/>
                        <a:lumOff val="60000"/>
                      </a:schemeClr>
                    </a:solidFill>
                  </a:tcPr>
                </a:tc>
                <a:tc>
                  <a:txBody>
                    <a:bodyPr/>
                    <a:lstStyle/>
                    <a:p>
                      <a:r>
                        <a:rPr lang="en-US"/>
                        <a:t>High latency means slow performance; users perceive lag or delays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204098583"/>
                  </a:ext>
                </a:extLst>
              </a:tr>
              <a:tr h="1622559">
                <a:tc>
                  <a:txBody>
                    <a:bodyPr/>
                    <a:lstStyle/>
                    <a:p>
                      <a:r>
                        <a:rPr lang="en-US" b="1"/>
                        <a:t>Traffic</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Amount of demand on the system (e.g., QPS, RPS, bytes/sec)</a:t>
                      </a:r>
                    </a:p>
                  </a:txBody>
                  <a:tcPr anchor="ctr">
                    <a:lnL>
                      <a:noFill/>
                    </a:lnL>
                    <a:lnR>
                      <a:noFill/>
                    </a:lnR>
                    <a:lnT>
                      <a:noFill/>
                    </a:lnT>
                    <a:lnB>
                      <a:noFill/>
                    </a:lnB>
                    <a:solidFill>
                      <a:schemeClr val="accent2">
                        <a:lumMod val="40000"/>
                        <a:lumOff val="60000"/>
                      </a:schemeClr>
                    </a:solidFill>
                  </a:tcPr>
                </a:tc>
                <a:tc>
                  <a:txBody>
                    <a:bodyPr/>
                    <a:lstStyle/>
                    <a:p>
                      <a:r>
                        <a:rPr lang="en-US"/>
                        <a:t>Shows how much load your system is handling</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689929021"/>
                  </a:ext>
                </a:extLst>
              </a:tr>
              <a:tr h="1622559">
                <a:tc>
                  <a:txBody>
                    <a:bodyPr/>
                    <a:lstStyle/>
                    <a:p>
                      <a:r>
                        <a:rPr lang="en-US" b="1" dirty="0"/>
                        <a:t>Errors</a:t>
                      </a:r>
                      <a:endParaRPr lang="en-US" dirty="0"/>
                    </a:p>
                  </a:txBody>
                  <a:tcPr anchor="ctr">
                    <a:lnL>
                      <a:noFill/>
                    </a:lnL>
                    <a:lnR>
                      <a:noFill/>
                    </a:lnR>
                    <a:lnT>
                      <a:noFill/>
                    </a:lnT>
                    <a:lnB>
                      <a:noFill/>
                    </a:lnB>
                    <a:solidFill>
                      <a:schemeClr val="accent2">
                        <a:lumMod val="40000"/>
                        <a:lumOff val="60000"/>
                      </a:schemeClr>
                    </a:solidFill>
                  </a:tcPr>
                </a:tc>
                <a:tc>
                  <a:txBody>
                    <a:bodyPr/>
                    <a:lstStyle/>
                    <a:p>
                      <a:r>
                        <a:rPr lang="en-US"/>
                        <a:t>Rate of failed requests (HTTP 500, exceptions, etc.)</a:t>
                      </a:r>
                    </a:p>
                  </a:txBody>
                  <a:tcPr anchor="ctr">
                    <a:lnL>
                      <a:noFill/>
                    </a:lnL>
                    <a:lnR>
                      <a:noFill/>
                    </a:lnR>
                    <a:lnT>
                      <a:noFill/>
                    </a:lnT>
                    <a:lnB>
                      <a:noFill/>
                    </a:lnB>
                    <a:solidFill>
                      <a:schemeClr val="accent2">
                        <a:lumMod val="40000"/>
                        <a:lumOff val="60000"/>
                      </a:schemeClr>
                    </a:solidFill>
                  </a:tcPr>
                </a:tc>
                <a:tc>
                  <a:txBody>
                    <a:bodyPr/>
                    <a:lstStyle/>
                    <a:p>
                      <a:r>
                        <a:rPr lang="en-US"/>
                        <a:t>Tracks reliability; error spikes usually mean something’s broken</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32641698"/>
                  </a:ext>
                </a:extLst>
              </a:tr>
              <a:tr h="1622559">
                <a:tc>
                  <a:txBody>
                    <a:bodyPr/>
                    <a:lstStyle/>
                    <a:p>
                      <a:r>
                        <a:rPr lang="en-US" b="1"/>
                        <a:t>Saturation</a:t>
                      </a:r>
                      <a:endParaRPr lang="en-US"/>
                    </a:p>
                  </a:txBody>
                  <a:tcPr anchor="ctr">
                    <a:lnL>
                      <a:noFill/>
                    </a:lnL>
                    <a:lnR>
                      <a:noFill/>
                    </a:lnR>
                    <a:lnT>
                      <a:noFill/>
                    </a:lnT>
                    <a:lnB>
                      <a:noFill/>
                    </a:lnB>
                    <a:solidFill>
                      <a:schemeClr val="accent2">
                        <a:lumMod val="40000"/>
                        <a:lumOff val="60000"/>
                      </a:schemeClr>
                    </a:solidFill>
                  </a:tcPr>
                </a:tc>
                <a:tc>
                  <a:txBody>
                    <a:bodyPr/>
                    <a:lstStyle/>
                    <a:p>
                      <a:r>
                        <a:rPr lang="en-US" dirty="0"/>
                        <a:t>System utilization vs. capacity (e.g., CPU, memory, queue length)</a:t>
                      </a:r>
                    </a:p>
                  </a:txBody>
                  <a:tcPr anchor="ctr">
                    <a:lnL>
                      <a:noFill/>
                    </a:lnL>
                    <a:lnR>
                      <a:noFill/>
                    </a:lnR>
                    <a:lnT>
                      <a:noFill/>
                    </a:lnT>
                    <a:lnB>
                      <a:noFill/>
                    </a:lnB>
                    <a:solidFill>
                      <a:schemeClr val="accent2">
                        <a:lumMod val="40000"/>
                        <a:lumOff val="60000"/>
                      </a:schemeClr>
                    </a:solidFill>
                  </a:tcPr>
                </a:tc>
                <a:tc>
                  <a:txBody>
                    <a:bodyPr/>
                    <a:lstStyle/>
                    <a:p>
                      <a:r>
                        <a:rPr lang="en-US" dirty="0"/>
                        <a:t>Indicates how "full" your system is; predicts potential bottlenecks or slowdowns</a:t>
                      </a:r>
                    </a:p>
                  </a:txBody>
                  <a:tcPr anchor="ctr">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538723543"/>
                  </a:ext>
                </a:extLst>
              </a:tr>
            </a:tbl>
          </a:graphicData>
        </a:graphic>
      </p:graphicFrame>
    </p:spTree>
    <p:extLst>
      <p:ext uri="{BB962C8B-B14F-4D97-AF65-F5344CB8AC3E}">
        <p14:creationId xmlns:p14="http://schemas.microsoft.com/office/powerpoint/2010/main" val="544628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5693866"/>
          </a:xfrm>
          <a:prstGeom prst="rect">
            <a:avLst/>
          </a:prstGeom>
          <a:noFill/>
        </p:spPr>
        <p:txBody>
          <a:bodyPr wrap="square">
            <a:spAutoFit/>
          </a:bodyPr>
          <a:lstStyle/>
          <a:p>
            <a:r>
              <a:rPr lang="en-US" sz="2800" b="1" dirty="0">
                <a:solidFill>
                  <a:schemeClr val="accent2">
                    <a:lumMod val="40000"/>
                    <a:lumOff val="60000"/>
                  </a:schemeClr>
                </a:solidFill>
              </a:rPr>
              <a:t>Prometheus</a:t>
            </a:r>
            <a:r>
              <a:rPr lang="en-US" sz="2800" dirty="0">
                <a:solidFill>
                  <a:schemeClr val="accent2">
                    <a:lumMod val="40000"/>
                    <a:lumOff val="60000"/>
                  </a:schemeClr>
                </a:solidFill>
              </a:rPr>
              <a:t> is an open-source </a:t>
            </a:r>
            <a:r>
              <a:rPr lang="en-US" sz="2800" b="1" dirty="0">
                <a:solidFill>
                  <a:schemeClr val="accent2">
                    <a:lumMod val="40000"/>
                    <a:lumOff val="60000"/>
                  </a:schemeClr>
                </a:solidFill>
              </a:rPr>
              <a:t>monitoring and alerting</a:t>
            </a:r>
            <a:r>
              <a:rPr lang="en-US" sz="2800" dirty="0">
                <a:solidFill>
                  <a:schemeClr val="accent2">
                    <a:lumMod val="40000"/>
                    <a:lumOff val="60000"/>
                  </a:schemeClr>
                </a:solidFill>
              </a:rPr>
              <a:t> system designed for </a:t>
            </a:r>
            <a:r>
              <a:rPr lang="en-US" sz="2800" b="1" dirty="0">
                <a:solidFill>
                  <a:schemeClr val="accent2">
                    <a:lumMod val="40000"/>
                    <a:lumOff val="60000"/>
                  </a:schemeClr>
                </a:solidFill>
              </a:rPr>
              <a:t>reliability, scalability, and simplicity</a:t>
            </a:r>
            <a:r>
              <a:rPr lang="en-US" sz="2800" dirty="0">
                <a:solidFill>
                  <a:schemeClr val="accent2">
                    <a:lumMod val="40000"/>
                    <a:lumOff val="60000"/>
                  </a:schemeClr>
                </a:solidFill>
              </a:rPr>
              <a:t> — originally developed at </a:t>
            </a:r>
            <a:r>
              <a:rPr lang="en-US" sz="2800" b="1" dirty="0">
                <a:solidFill>
                  <a:schemeClr val="accent2">
                    <a:lumMod val="40000"/>
                    <a:lumOff val="60000"/>
                  </a:schemeClr>
                </a:solidFill>
              </a:rPr>
              <a:t>SoundCloud</a:t>
            </a:r>
            <a:r>
              <a:rPr lang="en-US" sz="2800" dirty="0">
                <a:solidFill>
                  <a:schemeClr val="accent2">
                    <a:lumMod val="40000"/>
                    <a:lumOff val="60000"/>
                  </a:schemeClr>
                </a:solidFill>
              </a:rPr>
              <a:t> and now part of the </a:t>
            </a:r>
            <a:r>
              <a:rPr lang="en-US" sz="2800" b="1" dirty="0">
                <a:solidFill>
                  <a:schemeClr val="accent2">
                    <a:lumMod val="40000"/>
                    <a:lumOff val="60000"/>
                  </a:schemeClr>
                </a:solidFill>
              </a:rPr>
              <a:t>Cloud Native Computing Foundation (CNCF)</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It is one of the most popular tools for </a:t>
            </a:r>
            <a:r>
              <a:rPr lang="en-US" sz="2800" b="1" dirty="0">
                <a:solidFill>
                  <a:schemeClr val="accent2">
                    <a:lumMod val="40000"/>
                    <a:lumOff val="60000"/>
                  </a:schemeClr>
                </a:solidFill>
              </a:rPr>
              <a:t>time-series data monitoring</a:t>
            </a:r>
            <a:r>
              <a:rPr lang="en-US" sz="2800" dirty="0">
                <a:solidFill>
                  <a:schemeClr val="accent2">
                    <a:lumMod val="40000"/>
                    <a:lumOff val="60000"/>
                  </a:schemeClr>
                </a:solidFill>
              </a:rPr>
              <a:t>, especially in </a:t>
            </a:r>
            <a:r>
              <a:rPr lang="en-US" sz="2800" b="1" dirty="0">
                <a:solidFill>
                  <a:schemeClr val="accent2">
                    <a:lumMod val="40000"/>
                    <a:lumOff val="60000"/>
                  </a:schemeClr>
                </a:solidFill>
              </a:rPr>
              <a:t>cloud-native</a:t>
            </a:r>
            <a:r>
              <a:rPr lang="en-US" sz="2800" dirty="0">
                <a:solidFill>
                  <a:schemeClr val="accent2">
                    <a:lumMod val="40000"/>
                    <a:lumOff val="60000"/>
                  </a:schemeClr>
                </a:solidFill>
              </a:rPr>
              <a:t> environments like Kubernetes.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https://prometheus.io</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62F237D-C682-BDF7-3524-A977A6393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50" y="5193428"/>
            <a:ext cx="4077629" cy="3429781"/>
          </a:xfrm>
          <a:prstGeom prst="rect">
            <a:avLst/>
          </a:prstGeom>
        </p:spPr>
      </p:pic>
    </p:spTree>
    <p:extLst>
      <p:ext uri="{BB962C8B-B14F-4D97-AF65-F5344CB8AC3E}">
        <p14:creationId xmlns:p14="http://schemas.microsoft.com/office/powerpoint/2010/main" val="337453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709629"/>
            <a:ext cx="16660377" cy="4401205"/>
          </a:xfrm>
          <a:prstGeom prst="rect">
            <a:avLst/>
          </a:prstGeom>
          <a:noFill/>
        </p:spPr>
        <p:txBody>
          <a:bodyPr wrap="square">
            <a:spAutoFit/>
          </a:bodyPr>
          <a:lstStyle/>
          <a:p>
            <a:r>
              <a:rPr lang="en-US" sz="2800" b="1" dirty="0">
                <a:solidFill>
                  <a:schemeClr val="accent2">
                    <a:lumMod val="40000"/>
                    <a:lumOff val="60000"/>
                  </a:schemeClr>
                </a:solidFill>
              </a:rPr>
              <a:t>What is </a:t>
            </a:r>
            <a:r>
              <a:rPr lang="en-US" sz="2800" b="1" dirty="0" err="1">
                <a:solidFill>
                  <a:schemeClr val="accent2">
                    <a:lumMod val="40000"/>
                    <a:lumOff val="60000"/>
                  </a:schemeClr>
                </a:solidFill>
              </a:rPr>
              <a:t>PromQL</a:t>
            </a:r>
            <a:r>
              <a:rPr lang="en-US" sz="2800" b="1" dirty="0">
                <a:solidFill>
                  <a:schemeClr val="accent2">
                    <a:lumMod val="40000"/>
                    <a:lumOff val="60000"/>
                  </a:schemeClr>
                </a:solidFill>
              </a:rPr>
              <a:t>?</a:t>
            </a:r>
          </a:p>
          <a:p>
            <a:endParaRPr lang="en-US" sz="2800" b="1" dirty="0">
              <a:solidFill>
                <a:schemeClr val="accent2">
                  <a:lumMod val="40000"/>
                  <a:lumOff val="60000"/>
                </a:schemeClr>
              </a:solidFill>
            </a:endParaRPr>
          </a:p>
          <a:p>
            <a:r>
              <a:rPr lang="en-US" sz="2800" b="1" dirty="0" err="1">
                <a:solidFill>
                  <a:schemeClr val="accent2">
                    <a:lumMod val="40000"/>
                    <a:lumOff val="60000"/>
                  </a:schemeClr>
                </a:solidFill>
              </a:rPr>
              <a:t>PromQL</a:t>
            </a:r>
            <a:r>
              <a:rPr lang="en-US" sz="2800" b="1" dirty="0">
                <a:solidFill>
                  <a:schemeClr val="accent2">
                    <a:lumMod val="40000"/>
                    <a:lumOff val="60000"/>
                  </a:schemeClr>
                </a:solidFill>
              </a:rPr>
              <a:t> (Prometheus Query Language) is the powerful and flexible query language used by Prometheus to extract and analyze time-series </a:t>
            </a:r>
            <a:r>
              <a:rPr lang="en-US" sz="2800" b="1" dirty="0" err="1">
                <a:solidFill>
                  <a:schemeClr val="accent2">
                    <a:lumMod val="40000"/>
                    <a:lumOff val="60000"/>
                  </a:schemeClr>
                </a:solidFill>
              </a:rPr>
              <a:t>metrics.It's</a:t>
            </a:r>
            <a:r>
              <a:rPr lang="en-US" sz="2800" b="1" dirty="0">
                <a:solidFill>
                  <a:schemeClr val="accent2">
                    <a:lumMod val="40000"/>
                    <a:lumOff val="60000"/>
                  </a:schemeClr>
                </a:solidFill>
              </a:rPr>
              <a:t> what allows you </a:t>
            </a:r>
            <a:r>
              <a:rPr lang="en-US" sz="2800" b="1" dirty="0" err="1">
                <a:solidFill>
                  <a:schemeClr val="accent2">
                    <a:lumMod val="40000"/>
                    <a:lumOff val="60000"/>
                  </a:schemeClr>
                </a:solidFill>
              </a:rPr>
              <a:t>to:Query</a:t>
            </a:r>
            <a:r>
              <a:rPr lang="en-US" sz="2800" b="1" dirty="0">
                <a:solidFill>
                  <a:schemeClr val="accent2">
                    <a:lumMod val="40000"/>
                    <a:lumOff val="60000"/>
                  </a:schemeClr>
                </a:solidFill>
              </a:rPr>
              <a:t> current or historical </a:t>
            </a:r>
            <a:r>
              <a:rPr lang="en-US" sz="2800" b="1" dirty="0" err="1">
                <a:solidFill>
                  <a:schemeClr val="accent2">
                    <a:lumMod val="40000"/>
                    <a:lumOff val="60000"/>
                  </a:schemeClr>
                </a:solidFill>
              </a:rPr>
              <a:t>metricsPerform</a:t>
            </a:r>
            <a:r>
              <a:rPr lang="en-US" sz="2800" b="1" dirty="0">
                <a:solidFill>
                  <a:schemeClr val="accent2">
                    <a:lumMod val="40000"/>
                    <a:lumOff val="60000"/>
                  </a:schemeClr>
                </a:solidFill>
              </a:rPr>
              <a:t> calculations (rates, averages, percentiles)Filter by labels (e.g., method="GET")Build alerts and dashboards</a:t>
            </a: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65F8BC3-E5C7-7E9C-6A15-7FBD77AF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4704793"/>
            <a:ext cx="12552846" cy="4781768"/>
          </a:xfrm>
          <a:prstGeom prst="rect">
            <a:avLst/>
          </a:prstGeom>
        </p:spPr>
      </p:pic>
    </p:spTree>
    <p:extLst>
      <p:ext uri="{BB962C8B-B14F-4D97-AF65-F5344CB8AC3E}">
        <p14:creationId xmlns:p14="http://schemas.microsoft.com/office/powerpoint/2010/main" val="2081362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730"/>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Prometheus  Architecture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32273" y="1595060"/>
            <a:ext cx="16660377" cy="8279190"/>
          </a:xfrm>
          <a:prstGeom prst="rect">
            <a:avLst/>
          </a:prstGeom>
          <a:noFill/>
        </p:spPr>
        <p:txBody>
          <a:bodyPr wrap="square">
            <a:spAutoFit/>
          </a:bodyPr>
          <a:lstStyle/>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283CCC0-812C-C77E-E237-4406D495210C}"/>
              </a:ext>
            </a:extLst>
          </p:cNvPr>
          <p:cNvGraphicFramePr>
            <a:graphicFrameLocks noGrp="1"/>
          </p:cNvGraphicFramePr>
          <p:nvPr>
            <p:extLst>
              <p:ext uri="{D42A27DB-BD31-4B8C-83A1-F6EECF244321}">
                <p14:modId xmlns:p14="http://schemas.microsoft.com/office/powerpoint/2010/main" val="957482772"/>
              </p:ext>
            </p:extLst>
          </p:nvPr>
        </p:nvGraphicFramePr>
        <p:xfrm>
          <a:off x="938649" y="1797050"/>
          <a:ext cx="16471900" cy="3196413"/>
        </p:xfrm>
        <a:graphic>
          <a:graphicData uri="http://schemas.openxmlformats.org/drawingml/2006/table">
            <a:tbl>
              <a:tblPr/>
              <a:tblGrid>
                <a:gridCol w="8235950">
                  <a:extLst>
                    <a:ext uri="{9D8B030D-6E8A-4147-A177-3AD203B41FA5}">
                      <a16:colId xmlns:a16="http://schemas.microsoft.com/office/drawing/2014/main" val="2671183760"/>
                    </a:ext>
                  </a:extLst>
                </a:gridCol>
                <a:gridCol w="8235950">
                  <a:extLst>
                    <a:ext uri="{9D8B030D-6E8A-4147-A177-3AD203B41FA5}">
                      <a16:colId xmlns:a16="http://schemas.microsoft.com/office/drawing/2014/main" val="3916167991"/>
                    </a:ext>
                  </a:extLst>
                </a:gridCol>
              </a:tblGrid>
              <a:tr h="661257">
                <a:tc>
                  <a:txBody>
                    <a:bodyPr/>
                    <a:lstStyle/>
                    <a:p>
                      <a:r>
                        <a:rPr lang="en-US" dirty="0"/>
                        <a:t>Component</a:t>
                      </a:r>
                    </a:p>
                  </a:txBody>
                  <a:tcPr anchor="ctr">
                    <a:lnL>
                      <a:noFill/>
                    </a:lnL>
                    <a:lnR>
                      <a:noFill/>
                    </a:lnR>
                    <a:lnT>
                      <a:noFill/>
                    </a:lnT>
                    <a:lnB>
                      <a:noFill/>
                    </a:lnB>
                    <a:solidFill>
                      <a:schemeClr val="accent2">
                        <a:lumMod val="20000"/>
                        <a:lumOff val="80000"/>
                      </a:schemeClr>
                    </a:solidFill>
                  </a:tcPr>
                </a:tc>
                <a:tc>
                  <a:txBody>
                    <a:bodyPr/>
                    <a:lstStyle/>
                    <a:p>
                      <a:r>
                        <a:rPr lang="en-US"/>
                        <a:t>Description</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90166097"/>
                  </a:ext>
                </a:extLst>
              </a:tr>
              <a:tr h="422526">
                <a:tc>
                  <a:txBody>
                    <a:bodyPr/>
                    <a:lstStyle/>
                    <a:p>
                      <a:r>
                        <a:rPr lang="en-US" b="1" dirty="0"/>
                        <a:t>Prometheus Server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The heart of the system — scrapes metrics, stores data in TSDB, runs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250662212"/>
                  </a:ext>
                </a:extLst>
              </a:tr>
              <a:tr h="422526">
                <a:tc>
                  <a:txBody>
                    <a:bodyPr/>
                    <a:lstStyle/>
                    <a:p>
                      <a:r>
                        <a:rPr lang="en-US" b="1"/>
                        <a:t>Exporters</a:t>
                      </a:r>
                      <a:endParaRPr lang="en-US"/>
                    </a:p>
                  </a:txBody>
                  <a:tcPr anchor="ctr">
                    <a:lnL>
                      <a:noFill/>
                    </a:lnL>
                    <a:lnR>
                      <a:noFill/>
                    </a:lnR>
                    <a:lnT>
                      <a:noFill/>
                    </a:lnT>
                    <a:lnB>
                      <a:noFill/>
                    </a:lnB>
                    <a:solidFill>
                      <a:schemeClr val="accent2">
                        <a:lumMod val="20000"/>
                        <a:lumOff val="80000"/>
                      </a:schemeClr>
                    </a:solidFill>
                  </a:tcPr>
                </a:tc>
                <a:tc>
                  <a:txBody>
                    <a:bodyPr/>
                    <a:lstStyle/>
                    <a:p>
                      <a:r>
                        <a:rPr lang="en-US"/>
                        <a:t>Small programs that expose metrics in Prometheus format via HTTP endpoints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82066649"/>
                  </a:ext>
                </a:extLst>
              </a:tr>
              <a:tr h="422526">
                <a:tc>
                  <a:txBody>
                    <a:bodyPr/>
                    <a:lstStyle/>
                    <a:p>
                      <a:r>
                        <a:rPr lang="en-US" b="1" dirty="0" err="1"/>
                        <a:t>Pushgateway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Accepts metrics from short-lived jobs (only if push model is needed)</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67163306"/>
                  </a:ext>
                </a:extLst>
              </a:tr>
              <a:tr h="422526">
                <a:tc>
                  <a:txBody>
                    <a:bodyPr/>
                    <a:lstStyle/>
                    <a:p>
                      <a:r>
                        <a:rPr lang="en-US" b="1" dirty="0" err="1"/>
                        <a:t>Alertmanager</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Handles alerts sent by Prometheus; routes them to email, Slack,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94328607"/>
                  </a:ext>
                </a:extLst>
              </a:tr>
              <a:tr h="422526">
                <a:tc>
                  <a:txBody>
                    <a:bodyPr/>
                    <a:lstStyle/>
                    <a:p>
                      <a:r>
                        <a:rPr lang="en-US" b="1" dirty="0"/>
                        <a:t>Service Discovery</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a:t>Automatically discovers scrape targets (Kubernetes, EC2, etc.)</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61951455"/>
                  </a:ext>
                </a:extLst>
              </a:tr>
              <a:tr h="422526">
                <a:tc>
                  <a:txBody>
                    <a:bodyPr/>
                    <a:lstStyle/>
                    <a:p>
                      <a:r>
                        <a:rPr lang="en-US" b="1" dirty="0"/>
                        <a:t>Grafana / Web UI</a:t>
                      </a:r>
                      <a:endParaRPr lang="en-US" dirty="0"/>
                    </a:p>
                  </a:txBody>
                  <a:tcPr anchor="ctr">
                    <a:lnL>
                      <a:noFill/>
                    </a:lnL>
                    <a:lnR>
                      <a:noFill/>
                    </a:lnR>
                    <a:lnT>
                      <a:noFill/>
                    </a:lnT>
                    <a:lnB>
                      <a:noFill/>
                    </a:lnB>
                    <a:solidFill>
                      <a:schemeClr val="accent2">
                        <a:lumMod val="20000"/>
                        <a:lumOff val="80000"/>
                      </a:schemeClr>
                    </a:solidFill>
                  </a:tcPr>
                </a:tc>
                <a:tc>
                  <a:txBody>
                    <a:bodyPr/>
                    <a:lstStyle/>
                    <a:p>
                      <a:r>
                        <a:rPr lang="en-US" dirty="0"/>
                        <a:t>Tools for visualizing metrics and queries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874687624"/>
                  </a:ext>
                </a:extLst>
              </a:tr>
            </a:tbl>
          </a:graphicData>
        </a:graphic>
      </p:graphicFrame>
      <p:pic>
        <p:nvPicPr>
          <p:cNvPr id="12" name="Picture 11">
            <a:extLst>
              <a:ext uri="{FF2B5EF4-FFF2-40B4-BE49-F238E27FC236}">
                <a16:creationId xmlns:a16="http://schemas.microsoft.com/office/drawing/2014/main" id="{4CC45E0C-D861-D1E1-7D77-E58ED0730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5019240"/>
            <a:ext cx="12992100" cy="4667932"/>
          </a:xfrm>
          <a:prstGeom prst="rect">
            <a:avLst/>
          </a:prstGeom>
        </p:spPr>
      </p:pic>
    </p:spTree>
    <p:extLst>
      <p:ext uri="{BB962C8B-B14F-4D97-AF65-F5344CB8AC3E}">
        <p14:creationId xmlns:p14="http://schemas.microsoft.com/office/powerpoint/2010/main" val="37564436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0530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19328"/>
            <a:ext cx="18288000" cy="10286977"/>
          </a:xfrm>
          <a:prstGeom prst="rect">
            <a:avLst/>
          </a:prstGeom>
        </p:spPr>
      </p:pic>
      <p:sp>
        <p:nvSpPr>
          <p:cNvPr id="3" name="object 3"/>
          <p:cNvSpPr txBox="1">
            <a:spLocks noGrp="1"/>
          </p:cNvSpPr>
          <p:nvPr>
            <p:ph type="title"/>
          </p:nvPr>
        </p:nvSpPr>
        <p:spPr>
          <a:xfrm>
            <a:off x="1416049" y="763410"/>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exporter vs </a:t>
            </a:r>
            <a:r>
              <a:rPr lang="en-US" sz="3600" dirty="0" err="1">
                <a:solidFill>
                  <a:schemeClr val="accent2">
                    <a:lumMod val="40000"/>
                    <a:lumOff val="60000"/>
                  </a:schemeClr>
                </a:solidFill>
              </a:rPr>
              <a:t>libary</a:t>
            </a:r>
            <a:r>
              <a:rPr lang="en-US" sz="3600" dirty="0">
                <a:solidFill>
                  <a:schemeClr val="accent2">
                    <a:lumMod val="40000"/>
                    <a:lumOff val="60000"/>
                  </a:schemeClr>
                </a:solidFill>
              </a:rPr>
              <a:t> client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465416"/>
            <a:ext cx="16660377" cy="9140964"/>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b="1" dirty="0">
                <a:solidFill>
                  <a:schemeClr val="accent2">
                    <a:lumMod val="40000"/>
                    <a:lumOff val="60000"/>
                  </a:schemeClr>
                </a:solidFill>
              </a:rPr>
              <a:t>Exporters</a:t>
            </a:r>
            <a:r>
              <a:rPr lang="en-US" sz="2800" dirty="0">
                <a:solidFill>
                  <a:schemeClr val="accent2">
                    <a:lumMod val="40000"/>
                    <a:lumOff val="60000"/>
                  </a:schemeClr>
                </a:solidFill>
              </a:rPr>
              <a:t> and </a:t>
            </a:r>
            <a:r>
              <a:rPr lang="en-US" sz="2800" b="1" dirty="0">
                <a:solidFill>
                  <a:schemeClr val="accent2">
                    <a:lumMod val="40000"/>
                    <a:lumOff val="60000"/>
                  </a:schemeClr>
                </a:solidFill>
              </a:rPr>
              <a:t>Client Libraries</a:t>
            </a:r>
            <a:r>
              <a:rPr lang="en-US" sz="2800" dirty="0">
                <a:solidFill>
                  <a:schemeClr val="accent2">
                    <a:lumMod val="40000"/>
                    <a:lumOff val="60000"/>
                  </a:schemeClr>
                </a:solidFill>
              </a:rPr>
              <a:t> are two different methods of exposing metrics, depending on how much control you have over the target system: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Exporter</a:t>
            </a:r>
          </a:p>
          <a:p>
            <a:pPr>
              <a:buFont typeface="Arial" panose="020B0604020202020204" pitchFamily="34" charset="0"/>
              <a:buChar char="•"/>
            </a:pPr>
            <a:r>
              <a:rPr lang="en-US" sz="2800" b="1" dirty="0">
                <a:solidFill>
                  <a:schemeClr val="accent2">
                    <a:lumMod val="60000"/>
                    <a:lumOff val="40000"/>
                  </a:schemeClr>
                </a:solidFill>
              </a:rPr>
              <a:t>Definition</a:t>
            </a:r>
            <a:r>
              <a:rPr lang="en-US" sz="2800" dirty="0">
                <a:solidFill>
                  <a:schemeClr val="accent2">
                    <a:lumMod val="60000"/>
                    <a:lumOff val="40000"/>
                  </a:schemeClr>
                </a:solidFill>
              </a:rPr>
              <a:t>: A separate program that collects metrics from a third-party system and exposes them in a Prometheus-compatible format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Example:</a:t>
            </a:r>
          </a:p>
          <a:p>
            <a:r>
              <a:rPr lang="en-US" sz="2800" dirty="0" err="1">
                <a:solidFill>
                  <a:schemeClr val="accent2">
                    <a:lumMod val="40000"/>
                    <a:lumOff val="60000"/>
                  </a:schemeClr>
                </a:solidFill>
              </a:rPr>
              <a:t>node_exporter</a:t>
            </a:r>
            <a:r>
              <a:rPr lang="en-US" sz="2800" dirty="0">
                <a:solidFill>
                  <a:schemeClr val="accent2">
                    <a:lumMod val="40000"/>
                    <a:lumOff val="60000"/>
                  </a:schemeClr>
                </a:solidFill>
              </a:rPr>
              <a:t> → Exposes Linux system metrics.</a:t>
            </a:r>
          </a:p>
          <a:p>
            <a:r>
              <a:rPr lang="en-US" sz="2800" dirty="0" err="1">
                <a:solidFill>
                  <a:schemeClr val="accent2">
                    <a:lumMod val="40000"/>
                    <a:lumOff val="60000"/>
                  </a:schemeClr>
                </a:solidFill>
              </a:rPr>
              <a:t>mysql_exporter</a:t>
            </a:r>
            <a:r>
              <a:rPr lang="en-US" sz="2800" dirty="0">
                <a:solidFill>
                  <a:schemeClr val="accent2">
                    <a:lumMod val="40000"/>
                    <a:lumOff val="60000"/>
                  </a:schemeClr>
                </a:solidFill>
              </a:rPr>
              <a:t> → Exposes MySQL metrics.</a:t>
            </a:r>
          </a:p>
          <a:p>
            <a:r>
              <a:rPr lang="en-US" sz="2800" dirty="0" err="1">
                <a:solidFill>
                  <a:schemeClr val="accent2">
                    <a:lumMod val="40000"/>
                    <a:lumOff val="60000"/>
                  </a:schemeClr>
                </a:solidFill>
              </a:rPr>
              <a:t>blackbox_exporter</a:t>
            </a:r>
            <a:r>
              <a:rPr lang="en-US" sz="2800" dirty="0">
                <a:solidFill>
                  <a:schemeClr val="accent2">
                    <a:lumMod val="40000"/>
                    <a:lumOff val="60000"/>
                  </a:schemeClr>
                </a:solidFill>
              </a:rPr>
              <a:t> → Probes endpoints (HTTP, TCP,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Client Library</a:t>
            </a:r>
          </a:p>
          <a:p>
            <a:pPr>
              <a:buFont typeface="Arial" panose="020B0604020202020204" pitchFamily="34" charset="0"/>
              <a:buChar char="•"/>
            </a:pPr>
            <a:r>
              <a:rPr lang="en-US" sz="2800" b="1" dirty="0">
                <a:solidFill>
                  <a:schemeClr val="accent2">
                    <a:lumMod val="40000"/>
                    <a:lumOff val="60000"/>
                  </a:schemeClr>
                </a:solidFill>
              </a:rPr>
              <a:t>Definition</a:t>
            </a:r>
            <a:r>
              <a:rPr lang="en-US" sz="2800" dirty="0">
                <a:solidFill>
                  <a:schemeClr val="accent2">
                    <a:lumMod val="40000"/>
                    <a:lumOff val="60000"/>
                  </a:schemeClr>
                </a:solidFill>
              </a:rPr>
              <a:t>: A programming library that developers integrate into their </a:t>
            </a:r>
            <a:r>
              <a:rPr lang="en-US" sz="2800" b="1" dirty="0">
                <a:solidFill>
                  <a:schemeClr val="accent2">
                    <a:lumMod val="40000"/>
                    <a:lumOff val="60000"/>
                  </a:schemeClr>
                </a:solidFill>
              </a:rPr>
              <a:t>own applications</a:t>
            </a:r>
            <a:r>
              <a:rPr lang="en-US" sz="2800" dirty="0">
                <a:solidFill>
                  <a:schemeClr val="accent2">
                    <a:lumMod val="40000"/>
                    <a:lumOff val="60000"/>
                  </a:schemeClr>
                </a:solidFill>
              </a:rPr>
              <a:t> to expose custom metrics.</a:t>
            </a:r>
          </a:p>
          <a:p>
            <a:pPr>
              <a:buFont typeface="Arial" panose="020B0604020202020204" pitchFamily="34" charset="0"/>
              <a:buChar char="•"/>
            </a:pPr>
            <a:r>
              <a:rPr lang="en-US" sz="2800" b="1" dirty="0">
                <a:solidFill>
                  <a:schemeClr val="accent2">
                    <a:lumMod val="40000"/>
                    <a:lumOff val="60000"/>
                  </a:schemeClr>
                </a:solidFill>
              </a:rPr>
              <a:t>Use case</a:t>
            </a:r>
            <a:r>
              <a:rPr lang="en-US" sz="2800" dirty="0">
                <a:solidFill>
                  <a:schemeClr val="accent2">
                    <a:lumMod val="40000"/>
                    <a:lumOff val="60000"/>
                  </a:schemeClr>
                </a:solidFill>
              </a:rPr>
              <a:t>: When you </a:t>
            </a:r>
            <a:r>
              <a:rPr lang="en-US" sz="2800" b="1" dirty="0">
                <a:solidFill>
                  <a:schemeClr val="accent2">
                    <a:lumMod val="40000"/>
                    <a:lumOff val="60000"/>
                  </a:schemeClr>
                </a:solidFill>
              </a:rPr>
              <a:t>can modify the application's source code</a:t>
            </a:r>
            <a:r>
              <a:rPr lang="en-US" sz="2800" dirty="0">
                <a:solidFill>
                  <a:schemeClr val="accent2">
                    <a:lumMod val="40000"/>
                    <a:lumOff val="60000"/>
                  </a:schemeClr>
                </a:solidFill>
              </a:rPr>
              <a:t>.</a:t>
            </a:r>
          </a:p>
          <a:p>
            <a:pPr>
              <a:buFont typeface="Arial" panose="020B0604020202020204" pitchFamily="34" charset="0"/>
              <a:buChar char="•"/>
            </a:pPr>
            <a:r>
              <a:rPr lang="en-US" sz="2800" b="1" dirty="0">
                <a:solidFill>
                  <a:schemeClr val="accent2">
                    <a:lumMod val="40000"/>
                    <a:lumOff val="60000"/>
                  </a:schemeClr>
                </a:solidFill>
              </a:rPr>
              <a:t>Available for</a:t>
            </a:r>
            <a:r>
              <a:rPr lang="en-US" sz="2800" dirty="0">
                <a:solidFill>
                  <a:schemeClr val="accent2">
                    <a:lumMod val="40000"/>
                    <a:lumOff val="60000"/>
                  </a:schemeClr>
                </a:solidFill>
              </a:rPr>
              <a:t>: Go, Python, Java, Ruby, etc.</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692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11726287"/>
          </a:xfrm>
          <a:prstGeom prst="rect">
            <a:avLst/>
          </a:prstGeom>
          <a:noFill/>
        </p:spPr>
        <p:txBody>
          <a:bodyPr wrap="square">
            <a:spAutoFit/>
          </a:bodyPr>
          <a:lstStyle/>
          <a:p>
            <a:r>
              <a:rPr lang="en-US" sz="2800" dirty="0">
                <a:solidFill>
                  <a:schemeClr val="accent2">
                    <a:lumMod val="40000"/>
                    <a:lumOff val="60000"/>
                  </a:schemeClr>
                </a:solidFill>
              </a:rPr>
              <a:t>Head Block (In-Memory)</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 Recent data is written to the </a:t>
            </a:r>
            <a:r>
              <a:rPr lang="en-US" sz="2800" b="1" dirty="0">
                <a:solidFill>
                  <a:schemeClr val="accent2">
                    <a:lumMod val="40000"/>
                    <a:lumOff val="60000"/>
                  </a:schemeClr>
                </a:solidFill>
              </a:rPr>
              <a:t>head block</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Lives in memory.</a:t>
            </a:r>
          </a:p>
          <a:p>
            <a:pPr>
              <a:buFont typeface="Arial" panose="020B0604020202020204" pitchFamily="34" charset="0"/>
              <a:buChar char="•"/>
            </a:pPr>
            <a:r>
              <a:rPr lang="en-US" sz="2800" dirty="0">
                <a:solidFill>
                  <a:schemeClr val="accent2">
                    <a:lumMod val="40000"/>
                    <a:lumOff val="60000"/>
                  </a:schemeClr>
                </a:solidFill>
              </a:rPr>
              <a:t>Flushed to disk every 2 hours.</a:t>
            </a:r>
          </a:p>
          <a:p>
            <a:pPr>
              <a:buFont typeface="Arial" panose="020B0604020202020204" pitchFamily="34" charset="0"/>
              <a:buChar char="•"/>
            </a:pPr>
            <a:r>
              <a:rPr lang="en-US" sz="2800" dirty="0">
                <a:solidFill>
                  <a:schemeClr val="accent2">
                    <a:lumMod val="40000"/>
                    <a:lumOff val="60000"/>
                  </a:schemeClr>
                </a:solidFill>
              </a:rPr>
              <a:t>Fast write access.</a:t>
            </a:r>
            <a:endParaRPr lang="fa-IR"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r>
              <a:rPr lang="en-US" sz="2800" b="1" dirty="0">
                <a:solidFill>
                  <a:schemeClr val="accent2">
                    <a:lumMod val="40000"/>
                    <a:lumOff val="60000"/>
                  </a:schemeClr>
                </a:solidFill>
              </a:rPr>
              <a:t>WAL (Write-Ahead Log)</a:t>
            </a:r>
          </a:p>
          <a:p>
            <a:pPr>
              <a:buFont typeface="Arial" panose="020B0604020202020204" pitchFamily="34" charset="0"/>
              <a:buChar char="•"/>
            </a:pPr>
            <a:r>
              <a:rPr lang="en-US" sz="2800" dirty="0">
                <a:solidFill>
                  <a:schemeClr val="accent2">
                    <a:lumMod val="40000"/>
                    <a:lumOff val="60000"/>
                  </a:schemeClr>
                </a:solidFill>
              </a:rPr>
              <a:t>Prometheus first writes incoming samples to a </a:t>
            </a:r>
            <a:r>
              <a:rPr lang="en-US" sz="2800" b="1" dirty="0">
                <a:solidFill>
                  <a:schemeClr val="accent2">
                    <a:lumMod val="40000"/>
                    <a:lumOff val="60000"/>
                  </a:schemeClr>
                </a:solidFill>
              </a:rPr>
              <a:t>WAL file</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Ensures durability: If it crashes, it replays the WAL on restart.</a:t>
            </a:r>
          </a:p>
          <a:p>
            <a:pPr>
              <a:buFont typeface="Arial" panose="020B0604020202020204" pitchFamily="34" charset="0"/>
              <a:buChar char="•"/>
            </a:pPr>
            <a:r>
              <a:rPr lang="en-US" sz="2800" dirty="0">
                <a:solidFill>
                  <a:schemeClr val="accent2">
                    <a:lumMod val="40000"/>
                    <a:lumOff val="60000"/>
                  </a:schemeClr>
                </a:solidFill>
              </a:rPr>
              <a:t>WAL is eventually compacted into blocks</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Chunks</a:t>
            </a:r>
          </a:p>
          <a:p>
            <a:r>
              <a:rPr lang="en-US" sz="2800" dirty="0">
                <a:solidFill>
                  <a:schemeClr val="accent2">
                    <a:lumMod val="40000"/>
                    <a:lumOff val="60000"/>
                  </a:schemeClr>
                </a:solidFill>
              </a:rPr>
              <a:t>Samples are grouped into </a:t>
            </a:r>
            <a:r>
              <a:rPr lang="en-US" sz="2800" b="1" dirty="0">
                <a:solidFill>
                  <a:schemeClr val="accent2">
                    <a:lumMod val="40000"/>
                    <a:lumOff val="60000"/>
                  </a:schemeClr>
                </a:solidFill>
              </a:rPr>
              <a:t>chunks</a:t>
            </a:r>
            <a:r>
              <a:rPr lang="en-US" sz="2800" dirty="0">
                <a:solidFill>
                  <a:schemeClr val="accent2">
                    <a:lumMod val="40000"/>
                    <a:lumOff val="60000"/>
                  </a:schemeClr>
                </a:solidFill>
              </a:rPr>
              <a:t> (compressed blocks of time-series data).</a:t>
            </a:r>
          </a:p>
          <a:p>
            <a:pPr>
              <a:buFont typeface="Arial" panose="020B0604020202020204" pitchFamily="34" charset="0"/>
              <a:buChar char="•"/>
            </a:pPr>
            <a:r>
              <a:rPr lang="en-US" sz="2800" dirty="0">
                <a:solidFill>
                  <a:schemeClr val="accent2">
                    <a:lumMod val="40000"/>
                    <a:lumOff val="60000"/>
                  </a:schemeClr>
                </a:solidFill>
              </a:rPr>
              <a:t>Each chunk holds samples for a single time series (usually ~2 hours worth).</a:t>
            </a:r>
          </a:p>
          <a:p>
            <a:pPr>
              <a:buFont typeface="Arial" panose="020B0604020202020204" pitchFamily="34" charset="0"/>
              <a:buChar char="•"/>
            </a:pPr>
            <a:r>
              <a:rPr lang="en-US" sz="2800" dirty="0">
                <a:solidFill>
                  <a:schemeClr val="accent2">
                    <a:lumMod val="40000"/>
                    <a:lumOff val="60000"/>
                  </a:schemeClr>
                </a:solidFill>
              </a:rPr>
              <a:t>Stored in a compressed format using delta encoding or XOR compression.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Persistent Blocks</a:t>
            </a:r>
          </a:p>
          <a:p>
            <a:pPr>
              <a:buFont typeface="Arial" panose="020B0604020202020204" pitchFamily="34" charset="0"/>
              <a:buChar char="•"/>
            </a:pPr>
            <a:r>
              <a:rPr lang="en-US" sz="2800" dirty="0">
                <a:solidFill>
                  <a:schemeClr val="accent2">
                    <a:lumMod val="40000"/>
                    <a:lumOff val="60000"/>
                  </a:schemeClr>
                </a:solidFill>
              </a:rPr>
              <a:t>Every 2 hours, data from the head is flushed into TSDB blocks on </a:t>
            </a:r>
            <a:r>
              <a:rPr lang="en-US" sz="2800" dirty="0" err="1">
                <a:solidFill>
                  <a:schemeClr val="accent2">
                    <a:lumMod val="40000"/>
                    <a:lumOff val="60000"/>
                  </a:schemeClr>
                </a:solidFill>
              </a:rPr>
              <a:t>disk:Each</a:t>
            </a:r>
            <a:r>
              <a:rPr lang="en-US" sz="2800" dirty="0">
                <a:solidFill>
                  <a:schemeClr val="accent2">
                    <a:lumMod val="40000"/>
                    <a:lumOff val="60000"/>
                  </a:schemeClr>
                </a:solidFill>
              </a:rPr>
              <a:t> block = 2h of </a:t>
            </a:r>
            <a:r>
              <a:rPr lang="en-US" sz="2800" dirty="0" err="1">
                <a:solidFill>
                  <a:schemeClr val="accent2">
                    <a:lumMod val="40000"/>
                    <a:lumOff val="60000"/>
                  </a:schemeClr>
                </a:solidFill>
              </a:rPr>
              <a:t>dataStored</a:t>
            </a:r>
            <a:r>
              <a:rPr lang="en-US" sz="2800" dirty="0">
                <a:solidFill>
                  <a:schemeClr val="accent2">
                    <a:lumMod val="40000"/>
                    <a:lumOff val="60000"/>
                  </a:schemeClr>
                </a:solidFill>
              </a:rPr>
              <a:t> in: /var/lib/</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/metrics2/</a:t>
            </a:r>
            <a:r>
              <a:rPr lang="en-US" sz="2800" dirty="0" err="1">
                <a:solidFill>
                  <a:schemeClr val="accent2">
                    <a:lumMod val="40000"/>
                    <a:lumOff val="60000"/>
                  </a:schemeClr>
                </a:solidFill>
              </a:rPr>
              <a:t>wal</a:t>
            </a:r>
            <a:r>
              <a:rPr lang="en-US" sz="2800" dirty="0">
                <a:solidFill>
                  <a:schemeClr val="accent2">
                    <a:lumMod val="40000"/>
                    <a:lumOff val="60000"/>
                  </a:schemeClr>
                </a:solidFill>
              </a:rPr>
              <a:t> and /</a:t>
            </a:r>
            <a:r>
              <a:rPr lang="en-US" sz="2800" dirty="0" err="1">
                <a:solidFill>
                  <a:schemeClr val="accent2">
                    <a:lumMod val="40000"/>
                    <a:lumOff val="60000"/>
                  </a:schemeClr>
                </a:solidFill>
              </a:rPr>
              <a:t>chunks_head</a:t>
            </a:r>
            <a:r>
              <a:rPr lang="en-US" sz="2800" dirty="0">
                <a:solidFill>
                  <a:schemeClr val="accent2">
                    <a:lumMod val="40000"/>
                    <a:lumOff val="60000"/>
                  </a:schemeClr>
                </a:solidFill>
              </a:rPr>
              <a:t>/ directories (default path)</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31962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2677656"/>
          </a:xfrm>
          <a:prstGeom prst="rect">
            <a:avLst/>
          </a:prstGeom>
          <a:noFill/>
        </p:spPr>
        <p:txBody>
          <a:bodyPr wrap="square">
            <a:spAutoFit/>
          </a:bodyPr>
          <a:lstStyle/>
          <a:p>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1DEF02C-4021-5010-B6A5-0ED737C2F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2" y="1771273"/>
            <a:ext cx="14630400" cy="7278786"/>
          </a:xfrm>
          <a:prstGeom prst="rect">
            <a:avLst/>
          </a:prstGeom>
        </p:spPr>
      </p:pic>
    </p:spTree>
    <p:extLst>
      <p:ext uri="{BB962C8B-B14F-4D97-AF65-F5344CB8AC3E}">
        <p14:creationId xmlns:p14="http://schemas.microsoft.com/office/powerpoint/2010/main" val="1002933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How  Data store?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0" y="1365197"/>
            <a:ext cx="16660377" cy="6986528"/>
          </a:xfrm>
          <a:prstGeom prst="rect">
            <a:avLst/>
          </a:prstGeom>
          <a:noFill/>
        </p:spPr>
        <p:txBody>
          <a:bodyPr wrap="square">
            <a:spAutoFit/>
          </a:bodyPr>
          <a:lstStyle/>
          <a:p>
            <a:r>
              <a:rPr lang="en-US" sz="2800" b="1" dirty="0">
                <a:solidFill>
                  <a:schemeClr val="accent2">
                    <a:lumMod val="40000"/>
                    <a:lumOff val="60000"/>
                  </a:schemeClr>
                </a:solidFill>
              </a:rPr>
              <a:t>Compaction</a:t>
            </a:r>
          </a:p>
          <a:p>
            <a:r>
              <a:rPr lang="en-US" sz="2800" dirty="0">
                <a:solidFill>
                  <a:schemeClr val="accent2">
                    <a:lumMod val="40000"/>
                    <a:lumOff val="60000"/>
                  </a:schemeClr>
                </a:solidFill>
              </a:rPr>
              <a:t>Older blocks are </a:t>
            </a:r>
            <a:r>
              <a:rPr lang="en-US" sz="2800" b="1" dirty="0">
                <a:solidFill>
                  <a:schemeClr val="accent2">
                    <a:lumMod val="40000"/>
                    <a:lumOff val="60000"/>
                  </a:schemeClr>
                </a:solidFill>
              </a:rPr>
              <a:t>compacted</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Merges smaller blocks into bigger ones</a:t>
            </a:r>
          </a:p>
          <a:p>
            <a:pPr>
              <a:buFont typeface="Arial" panose="020B0604020202020204" pitchFamily="34" charset="0"/>
              <a:buChar char="•"/>
            </a:pPr>
            <a:r>
              <a:rPr lang="en-US" sz="2800" dirty="0">
                <a:solidFill>
                  <a:schemeClr val="accent2">
                    <a:lumMod val="40000"/>
                    <a:lumOff val="60000"/>
                  </a:schemeClr>
                </a:solidFill>
              </a:rPr>
              <a:t>Reduces disk space</a:t>
            </a:r>
          </a:p>
          <a:p>
            <a:pPr>
              <a:buFont typeface="Arial" panose="020B0604020202020204" pitchFamily="34" charset="0"/>
              <a:buChar char="•"/>
            </a:pPr>
            <a:r>
              <a:rPr lang="en-US" sz="2800" dirty="0">
                <a:solidFill>
                  <a:schemeClr val="accent2">
                    <a:lumMod val="40000"/>
                    <a:lumOff val="60000"/>
                  </a:schemeClr>
                </a:solidFill>
              </a:rPr>
              <a:t>Improves query performance</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Tombstone?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fa-IR"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Retention &amp; Deletion:</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Default retention is 15 days (can be configured).Prometheus deletes old blocks based on retention settings.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t>
            </a:r>
            <a:r>
              <a:rPr lang="en-US" sz="2800" dirty="0" err="1">
                <a:solidFill>
                  <a:schemeClr val="accent2">
                    <a:lumMod val="40000"/>
                    <a:lumOff val="60000"/>
                  </a:schemeClr>
                </a:solidFill>
              </a:rPr>
              <a:t>storage.tsdb.retention.time</a:t>
            </a:r>
            <a:r>
              <a:rPr lang="en-US" sz="2800" dirty="0">
                <a:solidFill>
                  <a:schemeClr val="accent2">
                    <a:lumMod val="40000"/>
                    <a:lumOff val="60000"/>
                  </a:schemeClr>
                </a:solidFill>
              </a:rPr>
              <a:t>=30d</a:t>
            </a:r>
            <a:endParaRPr lang="fa-IR"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749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9850" y="20871"/>
            <a:ext cx="18288000" cy="10286977"/>
          </a:xfrm>
          <a:prstGeom prst="rect">
            <a:avLst/>
          </a:prstGeom>
        </p:spPr>
      </p:pic>
      <p:sp>
        <p:nvSpPr>
          <p:cNvPr id="3" name="object 3"/>
          <p:cNvSpPr txBox="1">
            <a:spLocks noGrp="1"/>
          </p:cNvSpPr>
          <p:nvPr>
            <p:ph type="title"/>
          </p:nvPr>
        </p:nvSpPr>
        <p:spPr>
          <a:xfrm>
            <a:off x="1416050" y="165857"/>
            <a:ext cx="15468600" cy="566822"/>
          </a:xfrm>
          <a:prstGeom prst="rect">
            <a:avLst/>
          </a:prstGeom>
        </p:spPr>
        <p:txBody>
          <a:bodyPr vert="horz" wrap="square" lIns="0" tIns="12700" rIns="0" bIns="0" rtlCol="0">
            <a:spAutoFit/>
          </a:bodyPr>
          <a:lstStyle/>
          <a:p>
            <a:pPr marL="12700" algn="ctr">
              <a:spcBef>
                <a:spcPts val="100"/>
              </a:spcBef>
            </a:pPr>
            <a:r>
              <a:rPr lang="en-US" sz="3600" dirty="0">
                <a:solidFill>
                  <a:schemeClr val="accent2">
                    <a:lumMod val="40000"/>
                    <a:lumOff val="60000"/>
                  </a:schemeClr>
                </a:solidFill>
              </a:rPr>
              <a:t>Cardinality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2420364"/>
            <a:ext cx="16660377" cy="9140964"/>
          </a:xfrm>
          <a:prstGeom prst="rect">
            <a:avLst/>
          </a:prstGeom>
          <a:noFill/>
        </p:spPr>
        <p:txBody>
          <a:bodyPr wrap="square">
            <a:spAutoFit/>
          </a:bodyPr>
          <a:lstStyle/>
          <a:p>
            <a:r>
              <a:rPr lang="en-US" sz="2800" b="1" dirty="0">
                <a:solidFill>
                  <a:schemeClr val="accent2">
                    <a:lumMod val="60000"/>
                    <a:lumOff val="40000"/>
                  </a:schemeClr>
                </a:solidFill>
              </a:rPr>
              <a:t>Cardinality</a:t>
            </a:r>
            <a:r>
              <a:rPr lang="en-US" sz="2800" dirty="0">
                <a:solidFill>
                  <a:schemeClr val="accent2">
                    <a:lumMod val="60000"/>
                    <a:lumOff val="40000"/>
                  </a:schemeClr>
                </a:solidFill>
              </a:rPr>
              <a:t> in Prometheus (and generally in monitoring) refers to </a:t>
            </a:r>
            <a:r>
              <a:rPr lang="en-US" sz="2800" b="1" dirty="0">
                <a:solidFill>
                  <a:schemeClr val="accent2">
                    <a:lumMod val="60000"/>
                    <a:lumOff val="40000"/>
                  </a:schemeClr>
                </a:solidFill>
              </a:rPr>
              <a:t>the number of unique combinations of labels for a metric</a:t>
            </a:r>
            <a:r>
              <a:rPr lang="en-US" sz="2800" dirty="0"/>
              <a:t>../</a:t>
            </a:r>
          </a:p>
          <a:p>
            <a:endParaRPr lang="en-US" sz="2800" dirty="0"/>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 user="john"}</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Now imagine you have:</a:t>
            </a:r>
          </a:p>
          <a:p>
            <a:r>
              <a:rPr lang="en-US" sz="2800" dirty="0">
                <a:solidFill>
                  <a:schemeClr val="accent2">
                    <a:lumMod val="40000"/>
                    <a:lumOff val="60000"/>
                  </a:schemeClr>
                </a:solidFill>
              </a:rPr>
              <a:t>5 HTTP methods (GET, POST, etc.)</a:t>
            </a:r>
          </a:p>
          <a:p>
            <a:r>
              <a:rPr lang="en-US" sz="2800" dirty="0">
                <a:solidFill>
                  <a:schemeClr val="accent2">
                    <a:lumMod val="40000"/>
                    <a:lumOff val="60000"/>
                  </a:schemeClr>
                </a:solidFill>
              </a:rPr>
              <a:t>10 status codes</a:t>
            </a:r>
          </a:p>
          <a:p>
            <a:r>
              <a:rPr lang="en-US" sz="2800" dirty="0">
                <a:solidFill>
                  <a:schemeClr val="accent2">
                    <a:lumMod val="40000"/>
                    <a:lumOff val="60000"/>
                  </a:schemeClr>
                </a:solidFill>
              </a:rPr>
              <a:t>1,000 </a:t>
            </a:r>
            <a:r>
              <a:rPr lang="en-US" sz="2800" dirty="0" err="1">
                <a:solidFill>
                  <a:schemeClr val="accent2">
                    <a:lumMod val="40000"/>
                    <a:lumOff val="60000"/>
                  </a:schemeClr>
                </a:solidFill>
              </a:rPr>
              <a:t>usersThat’s</a:t>
            </a:r>
            <a:r>
              <a:rPr lang="en-US" sz="2800" dirty="0">
                <a:solidFill>
                  <a:schemeClr val="accent2">
                    <a:lumMod val="40000"/>
                    <a:lumOff val="60000"/>
                  </a:schemeClr>
                </a:solidFill>
              </a:rPr>
              <a:t> potentially:  5 × 10 × 1,000 = 50,000</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 Why it matters:</a:t>
            </a:r>
          </a:p>
          <a:p>
            <a:pPr>
              <a:buFont typeface="Arial" panose="020B0604020202020204" pitchFamily="34" charset="0"/>
              <a:buChar char="•"/>
            </a:pPr>
            <a:r>
              <a:rPr lang="en-US" sz="2800" dirty="0">
                <a:solidFill>
                  <a:schemeClr val="accent2">
                    <a:lumMod val="60000"/>
                    <a:lumOff val="40000"/>
                  </a:schemeClr>
                </a:solidFill>
              </a:rPr>
              <a:t>📉 </a:t>
            </a:r>
            <a:r>
              <a:rPr lang="en-US" sz="2800" b="1" dirty="0">
                <a:solidFill>
                  <a:schemeClr val="accent2">
                    <a:lumMod val="60000"/>
                    <a:lumOff val="40000"/>
                  </a:schemeClr>
                </a:solidFill>
              </a:rPr>
              <a:t>More cardinality = more memory</a:t>
            </a:r>
            <a:r>
              <a:rPr lang="en-US" sz="2800" dirty="0">
                <a:solidFill>
                  <a:schemeClr val="accent2">
                    <a:lumMod val="60000"/>
                    <a:lumOff val="40000"/>
                  </a:schemeClr>
                </a:solidFill>
              </a:rPr>
              <a:t> and CPU usage in Prometheus</a:t>
            </a:r>
          </a:p>
          <a:p>
            <a:pPr>
              <a:buFont typeface="Arial" panose="020B0604020202020204" pitchFamily="34" charset="0"/>
              <a:buChar char="•"/>
            </a:pPr>
            <a:r>
              <a:rPr lang="en-US" sz="2800" dirty="0">
                <a:solidFill>
                  <a:schemeClr val="accent2">
                    <a:lumMod val="60000"/>
                    <a:lumOff val="40000"/>
                  </a:schemeClr>
                </a:solidFill>
              </a:rPr>
              <a:t>🚫 Very </a:t>
            </a:r>
            <a:r>
              <a:rPr lang="en-US" sz="2800" b="1" dirty="0">
                <a:solidFill>
                  <a:schemeClr val="accent2">
                    <a:lumMod val="60000"/>
                    <a:lumOff val="40000"/>
                  </a:schemeClr>
                </a:solidFill>
              </a:rPr>
              <a:t>high cardinality can crash</a:t>
            </a:r>
            <a:r>
              <a:rPr lang="en-US" sz="2800" dirty="0">
                <a:solidFill>
                  <a:schemeClr val="accent2">
                    <a:lumMod val="60000"/>
                    <a:lumOff val="40000"/>
                  </a:schemeClr>
                </a:solidFill>
              </a:rPr>
              <a:t> Prometheus or make it slow</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5814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450" y="3492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metric types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714374" y="680808"/>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14374" y="1826821"/>
            <a:ext cx="16660377" cy="9140964"/>
          </a:xfrm>
          <a:prstGeom prst="rect">
            <a:avLst/>
          </a:prstGeom>
          <a:noFill/>
        </p:spPr>
        <p:txBody>
          <a:bodyPr wrap="square">
            <a:spAutoFit/>
          </a:bodyPr>
          <a:lstStyle/>
          <a:p>
            <a:r>
              <a:rPr lang="en-US" sz="2800" dirty="0">
                <a:solidFill>
                  <a:schemeClr val="accent2">
                    <a:lumMod val="40000"/>
                    <a:lumOff val="60000"/>
                  </a:schemeClr>
                </a:solidFill>
              </a:rPr>
              <a:t>1-</a:t>
            </a:r>
            <a:r>
              <a:rPr lang="en-US" sz="2800" b="1" dirty="0"/>
              <a:t>.</a:t>
            </a:r>
            <a:r>
              <a:rPr lang="en-US" sz="2800" b="1" dirty="0">
                <a:solidFill>
                  <a:schemeClr val="accent2">
                    <a:lumMod val="40000"/>
                    <a:lumOff val="60000"/>
                  </a:schemeClr>
                </a:solidFill>
              </a:rPr>
              <a:t>Counter</a:t>
            </a:r>
          </a:p>
          <a:p>
            <a:endParaRPr lang="en-US" sz="2800" b="1" dirty="0">
              <a:solidFill>
                <a:schemeClr val="accent2">
                  <a:lumMod val="40000"/>
                  <a:lumOff val="60000"/>
                </a:schemeClr>
              </a:solidFill>
            </a:endParaRPr>
          </a:p>
          <a:p>
            <a:pPr>
              <a:buFont typeface="Arial" panose="020B0604020202020204" pitchFamily="34" charset="0"/>
              <a:buChar char="•"/>
            </a:pPr>
            <a:r>
              <a:rPr lang="en-US" sz="2800" b="1" dirty="0">
                <a:solidFill>
                  <a:schemeClr val="accent2">
                    <a:lumMod val="40000"/>
                    <a:lumOff val="60000"/>
                  </a:schemeClr>
                </a:solidFill>
              </a:rPr>
              <a:t>Only increases</a:t>
            </a:r>
            <a:r>
              <a:rPr lang="en-US" sz="2800" dirty="0">
                <a:solidFill>
                  <a:schemeClr val="accent2">
                    <a:lumMod val="40000"/>
                    <a:lumOff val="60000"/>
                  </a:schemeClr>
                </a:solidFill>
              </a:rPr>
              <a:t> (or resets to 0)</a:t>
            </a:r>
          </a:p>
          <a:p>
            <a:pPr>
              <a:buFont typeface="Arial" panose="020B0604020202020204" pitchFamily="34" charset="0"/>
              <a:buChar char="•"/>
            </a:pPr>
            <a:r>
              <a:rPr lang="en-US" sz="2800" dirty="0">
                <a:solidFill>
                  <a:schemeClr val="accent2">
                    <a:lumMod val="40000"/>
                    <a:lumOff val="60000"/>
                  </a:schemeClr>
                </a:solidFill>
              </a:rPr>
              <a:t>Good for: total requests, errors, jobs completed</a:t>
            </a:r>
          </a:p>
          <a:p>
            <a:pPr>
              <a:buFont typeface="Arial" panose="020B0604020202020204" pitchFamily="34" charset="0"/>
              <a:buChar char="•"/>
            </a:pPr>
            <a:endParaRPr lang="en-US" sz="2800" dirty="0">
              <a:solidFill>
                <a:schemeClr val="accent2">
                  <a:lumMod val="40000"/>
                  <a:lumOff val="60000"/>
                </a:schemeClr>
              </a:solidFill>
            </a:endParaRPr>
          </a:p>
          <a:p>
            <a:r>
              <a:rPr lang="en-US" sz="2800" b="1" dirty="0">
                <a:solidFill>
                  <a:schemeClr val="accent2">
                    <a:lumMod val="40000"/>
                    <a:lumOff val="60000"/>
                  </a:schemeClr>
                </a:solidFill>
              </a:rPr>
              <a:t>2. Gauge</a:t>
            </a:r>
          </a:p>
          <a:p>
            <a:pPr>
              <a:buFont typeface="Arial" panose="020B0604020202020204" pitchFamily="34" charset="0"/>
              <a:buChar char="•"/>
            </a:pPr>
            <a:r>
              <a:rPr lang="en-US" sz="2800" dirty="0">
                <a:solidFill>
                  <a:schemeClr val="accent2">
                    <a:lumMod val="40000"/>
                    <a:lumOff val="60000"/>
                  </a:schemeClr>
                </a:solidFill>
              </a:rPr>
              <a:t>Can </a:t>
            </a:r>
            <a:r>
              <a:rPr lang="en-US" sz="2800" b="1" dirty="0">
                <a:solidFill>
                  <a:schemeClr val="accent2">
                    <a:lumMod val="40000"/>
                    <a:lumOff val="60000"/>
                  </a:schemeClr>
                </a:solidFill>
              </a:rPr>
              <a:t>increase or decrease (live show)</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Good for: memory usage, CPU load, temperature</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3. Histogram</a:t>
            </a:r>
          </a:p>
          <a:p>
            <a:pPr>
              <a:buFont typeface="Arial" panose="020B0604020202020204" pitchFamily="34" charset="0"/>
              <a:buChar char="•"/>
            </a:pPr>
            <a:r>
              <a:rPr lang="en-US" sz="2800" dirty="0">
                <a:solidFill>
                  <a:schemeClr val="accent2">
                    <a:lumMod val="40000"/>
                    <a:lumOff val="60000"/>
                  </a:schemeClr>
                </a:solidFill>
              </a:rPr>
              <a:t>Measures distributions of values (e.g., request durations)Stores:*_bucket: count in each bucket*_count: total count*_sum: total </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request duration, response sizes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4. Summary</a:t>
            </a:r>
          </a:p>
          <a:p>
            <a:r>
              <a:rPr lang="en-US" sz="2800" dirty="0">
                <a:solidFill>
                  <a:schemeClr val="accent2">
                    <a:lumMod val="40000"/>
                    <a:lumOff val="60000"/>
                  </a:schemeClr>
                </a:solidFill>
              </a:rPr>
              <a:t>Like Histogram, but </a:t>
            </a:r>
            <a:r>
              <a:rPr lang="en-US" sz="2800" dirty="0" err="1">
                <a:solidFill>
                  <a:schemeClr val="accent2">
                    <a:lumMod val="40000"/>
                    <a:lumOff val="60000"/>
                  </a:schemeClr>
                </a:solidFill>
              </a:rPr>
              <a:t>gives:quantiles</a:t>
            </a:r>
            <a:r>
              <a:rPr lang="en-US" sz="2800" dirty="0">
                <a:solidFill>
                  <a:schemeClr val="accent2">
                    <a:lumMod val="40000"/>
                    <a:lumOff val="60000"/>
                  </a:schemeClr>
                </a:solidFill>
              </a:rPr>
              <a:t> (e.g., 95th percentile)*_count and *_</a:t>
            </a:r>
            <a:r>
              <a:rPr lang="en-US" sz="2800" dirty="0" err="1">
                <a:solidFill>
                  <a:schemeClr val="accent2">
                    <a:lumMod val="40000"/>
                    <a:lumOff val="60000"/>
                  </a:schemeClr>
                </a:solidFill>
              </a:rPr>
              <a:t>sumGood</a:t>
            </a:r>
            <a:r>
              <a:rPr lang="en-US" sz="2800" dirty="0">
                <a:solidFill>
                  <a:schemeClr val="accent2">
                    <a:lumMod val="40000"/>
                    <a:lumOff val="60000"/>
                  </a:schemeClr>
                </a:solidFill>
              </a:rPr>
              <a:t> for: small-scale latency measurement</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61003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704159" y="1568450"/>
            <a:ext cx="16660377" cy="10433625"/>
          </a:xfrm>
          <a:prstGeom prst="rect">
            <a:avLst/>
          </a:prstGeom>
          <a:noFill/>
        </p:spPr>
        <p:txBody>
          <a:bodyPr wrap="square">
            <a:spAutoFit/>
          </a:bodyPr>
          <a:lstStyle/>
          <a:p>
            <a:r>
              <a:rPr lang="en-US" sz="2800" b="1" dirty="0">
                <a:solidFill>
                  <a:schemeClr val="accent2">
                    <a:lumMod val="40000"/>
                    <a:lumOff val="60000"/>
                  </a:schemeClr>
                </a:solidFill>
              </a:rPr>
              <a:t>What is a Query in Prometheus?</a:t>
            </a:r>
          </a:p>
          <a:p>
            <a:endParaRPr lang="en-US" sz="2800" b="1" dirty="0">
              <a:solidFill>
                <a:schemeClr val="accent2">
                  <a:lumMod val="40000"/>
                  <a:lumOff val="60000"/>
                </a:schemeClr>
              </a:solidFill>
            </a:endParaRPr>
          </a:p>
          <a:p>
            <a:r>
              <a:rPr lang="en-US" sz="2800" dirty="0">
                <a:solidFill>
                  <a:schemeClr val="accent2">
                    <a:lumMod val="40000"/>
                    <a:lumOff val="60000"/>
                  </a:schemeClr>
                </a:solidFill>
              </a:rPr>
              <a:t>A </a:t>
            </a:r>
            <a:r>
              <a:rPr lang="en-US" sz="2800" b="1" dirty="0">
                <a:solidFill>
                  <a:schemeClr val="accent2">
                    <a:lumMod val="40000"/>
                    <a:lumOff val="60000"/>
                  </a:schemeClr>
                </a:solidFill>
              </a:rPr>
              <a:t>Prometheus query</a:t>
            </a:r>
            <a:r>
              <a:rPr lang="en-US" sz="2800" dirty="0">
                <a:solidFill>
                  <a:schemeClr val="accent2">
                    <a:lumMod val="40000"/>
                    <a:lumOff val="60000"/>
                  </a:schemeClr>
                </a:solidFill>
              </a:rPr>
              <a:t> is written in </a:t>
            </a:r>
            <a:r>
              <a:rPr lang="en-US" sz="2800" b="1" dirty="0" err="1">
                <a:solidFill>
                  <a:schemeClr val="accent2">
                    <a:lumMod val="40000"/>
                    <a:lumOff val="60000"/>
                  </a:schemeClr>
                </a:solidFill>
              </a:rPr>
              <a:t>PromQL</a:t>
            </a:r>
            <a:r>
              <a:rPr lang="en-US" sz="2800" dirty="0">
                <a:solidFill>
                  <a:schemeClr val="accent2">
                    <a:lumMod val="40000"/>
                    <a:lumOff val="60000"/>
                  </a:schemeClr>
                </a:solidFill>
              </a:rPr>
              <a:t> (Prometheus Query Language). It lets you retrieve and process time-series data.</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Sample  query </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{method="GET", status="200"}</a:t>
            </a:r>
          </a:p>
          <a:p>
            <a:r>
              <a:rPr lang="en-US" sz="2800" dirty="0">
                <a:solidFill>
                  <a:schemeClr val="accent2">
                    <a:lumMod val="40000"/>
                    <a:lumOff val="60000"/>
                  </a:schemeClr>
                </a:solidFill>
              </a:rPr>
              <a:t>rate(</a:t>
            </a:r>
            <a:r>
              <a:rPr lang="en-US" sz="2800" dirty="0" err="1">
                <a:solidFill>
                  <a:schemeClr val="accent2">
                    <a:lumMod val="40000"/>
                    <a:lumOff val="60000"/>
                  </a:schemeClr>
                </a:solidFill>
              </a:rPr>
              <a:t>http_requests_total</a:t>
            </a:r>
            <a:r>
              <a:rPr lang="en-US" sz="2800" dirty="0">
                <a:solidFill>
                  <a:schemeClr val="accent2">
                    <a:lumMod val="40000"/>
                    <a:lumOff val="60000"/>
                  </a:schemeClr>
                </a:solidFill>
              </a:rPr>
              <a:t>[5m])</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r>
              <a:rPr lang="en-US" sz="2800" dirty="0">
                <a:solidFill>
                  <a:schemeClr val="accent2">
                    <a:lumMod val="40000"/>
                    <a:lumOff val="60000"/>
                  </a:schemeClr>
                </a:solidFill>
              </a:rPr>
              <a:t>By default </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a:t>
            </a:r>
            <a:r>
              <a:rPr lang="en-US" sz="2800" dirty="0" err="1">
                <a:solidFill>
                  <a:schemeClr val="accent2">
                    <a:lumMod val="40000"/>
                    <a:lumOff val="60000"/>
                  </a:schemeClr>
                </a:solidFill>
              </a:rPr>
              <a:t>query.max</a:t>
            </a:r>
            <a:r>
              <a:rPr lang="en-US" sz="2800" dirty="0">
                <a:solidFill>
                  <a:schemeClr val="accent2">
                    <a:lumMod val="40000"/>
                    <a:lumOff val="60000"/>
                  </a:schemeClr>
                </a:solidFill>
              </a:rPr>
              <a:t>-concurrency=2o</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query.timeout</a:t>
            </a:r>
            <a:r>
              <a:rPr lang="en-US" sz="2800" dirty="0">
                <a:solidFill>
                  <a:schemeClr val="accent2">
                    <a:lumMod val="40000"/>
                    <a:lumOff val="60000"/>
                  </a:schemeClr>
                </a:solidFill>
              </a:rPr>
              <a:t>	2m	Timeout per query</a:t>
            </a:r>
          </a:p>
          <a:p>
            <a:endParaRPr lang="en-US" sz="2800" dirty="0">
              <a:solidFill>
                <a:schemeClr val="accent2">
                  <a:lumMod val="40000"/>
                  <a:lumOff val="60000"/>
                </a:schemeClr>
              </a:solidFill>
            </a:endParaRPr>
          </a:p>
          <a:p>
            <a:r>
              <a:rPr lang="en-US" sz="2800" b="1" dirty="0">
                <a:solidFill>
                  <a:schemeClr val="accent2">
                    <a:lumMod val="40000"/>
                    <a:lumOff val="60000"/>
                  </a:schemeClr>
                </a:solidFill>
              </a:rPr>
              <a:t>🚨 Note</a:t>
            </a:r>
          </a:p>
          <a:p>
            <a:r>
              <a:rPr lang="en-US" sz="2800" dirty="0">
                <a:solidFill>
                  <a:schemeClr val="accent2">
                    <a:lumMod val="40000"/>
                    <a:lumOff val="60000"/>
                  </a:schemeClr>
                </a:solidFill>
              </a:rPr>
              <a:t>Be careful increasing it too much — it can:</a:t>
            </a:r>
          </a:p>
          <a:p>
            <a:pPr>
              <a:buFont typeface="Arial" panose="020B0604020202020204" pitchFamily="34" charset="0"/>
              <a:buChar char="•"/>
            </a:pPr>
            <a:r>
              <a:rPr lang="en-US" sz="2800" dirty="0">
                <a:solidFill>
                  <a:schemeClr val="accent2">
                    <a:lumMod val="40000"/>
                    <a:lumOff val="60000"/>
                  </a:schemeClr>
                </a:solidFill>
              </a:rPr>
              <a:t>Consume too much memory/CPU</a:t>
            </a:r>
          </a:p>
          <a:p>
            <a:pPr>
              <a:buFont typeface="Arial" panose="020B0604020202020204" pitchFamily="34" charset="0"/>
              <a:buChar char="•"/>
            </a:pPr>
            <a:r>
              <a:rPr lang="en-US" sz="2800" dirty="0">
                <a:solidFill>
                  <a:schemeClr val="accent2">
                    <a:lumMod val="40000"/>
                    <a:lumOff val="60000"/>
                  </a:schemeClr>
                </a:solidFill>
              </a:rPr>
              <a:t>Slow down or crash your instance if overloaded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88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Query in </a:t>
            </a:r>
            <a:r>
              <a:rPr lang="en-US" sz="4000" dirty="0" err="1">
                <a:solidFill>
                  <a:schemeClr val="accent2">
                    <a:lumMod val="60000"/>
                    <a:lumOff val="40000"/>
                  </a:schemeClr>
                </a:solidFill>
              </a:rPr>
              <a:t>prometheus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387350" y="3593078"/>
            <a:ext cx="16660377" cy="5693866"/>
          </a:xfrm>
          <a:prstGeom prst="rect">
            <a:avLst/>
          </a:prstGeom>
          <a:noFill/>
        </p:spPr>
        <p:txBody>
          <a:bodyPr wrap="square">
            <a:spAutoFit/>
          </a:bodyPr>
          <a:lstStyle/>
          <a:p>
            <a:r>
              <a:rPr lang="en-US" sz="2800" dirty="0">
                <a:solidFill>
                  <a:schemeClr val="accent2">
                    <a:lumMod val="40000"/>
                    <a:lumOff val="60000"/>
                  </a:schemeClr>
                </a:solidFill>
              </a:rPr>
              <a:t>In Prometheus, </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 (often referred to as “query back delta”) is a setting that defines how far back in time Prometheus looks when evaluating "instant" queries</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r>
              <a:rPr lang="en-US" sz="2800" dirty="0">
                <a:solidFill>
                  <a:schemeClr val="accent2">
                    <a:lumMod val="40000"/>
                    <a:lumOff val="60000"/>
                  </a:schemeClr>
                </a:solidFill>
              </a:rPr>
              <a:t>By default </a:t>
            </a:r>
          </a:p>
          <a:p>
            <a:r>
              <a:rPr lang="en-US" sz="2800" dirty="0">
                <a:solidFill>
                  <a:schemeClr val="accent2">
                    <a:lumMod val="40000"/>
                    <a:lumOff val="60000"/>
                  </a:schemeClr>
                </a:solidFill>
              </a:rPr>
              <a:t>--</a:t>
            </a:r>
            <a:r>
              <a:rPr lang="en-US" sz="2800" dirty="0" err="1">
                <a:solidFill>
                  <a:schemeClr val="accent2">
                    <a:lumMod val="40000"/>
                    <a:lumOff val="60000"/>
                  </a:schemeClr>
                </a:solidFill>
              </a:rPr>
              <a:t>query.lookback</a:t>
            </a:r>
            <a:r>
              <a:rPr lang="en-US" sz="2800" dirty="0">
                <a:solidFill>
                  <a:schemeClr val="accent2">
                    <a:lumMod val="40000"/>
                    <a:lumOff val="60000"/>
                  </a:schemeClr>
                </a:solidFill>
              </a:rPr>
              <a:t>-delta=5m</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Means when find for metric on 12.50 if exist metric on 12.45 valid and show but if 12.44  not show</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When change it ? </a:t>
            </a:r>
            <a:r>
              <a:rPr lang="en-US" sz="2800" dirty="0">
                <a:solidFill>
                  <a:schemeClr val="accent2">
                    <a:lumMod val="40000"/>
                    <a:lumOff val="60000"/>
                  </a:schemeClr>
                </a:solidFill>
                <a:sym typeface="Wingdings" panose="05000000000000000000" pitchFamily="2" charset="2"/>
              </a:rPr>
              <a:t></a:t>
            </a:r>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fa-IR"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92036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Prometheus.yml</a:t>
            </a:r>
            <a:r>
              <a:rPr lang="en-US" sz="4000" dirty="0">
                <a:solidFill>
                  <a:schemeClr val="accent2">
                    <a:lumMod val="60000"/>
                    <a:lumOff val="40000"/>
                  </a:schemeClr>
                </a:solidFill>
              </a:rPr>
              <a:t>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555641"/>
          </a:xfrm>
          <a:prstGeom prst="rect">
            <a:avLst/>
          </a:prstGeom>
          <a:noFill/>
        </p:spPr>
        <p:txBody>
          <a:bodyPr wrap="square">
            <a:spAutoFit/>
          </a:bodyPr>
          <a:lstStyle/>
          <a:p>
            <a:r>
              <a:rPr lang="en-US" sz="2800" dirty="0">
                <a:solidFill>
                  <a:schemeClr val="accent2">
                    <a:lumMod val="40000"/>
                    <a:lumOff val="60000"/>
                  </a:schemeClr>
                </a:solidFill>
              </a:rPr>
              <a:t># Global configuration</a:t>
            </a:r>
          </a:p>
          <a:p>
            <a:r>
              <a:rPr lang="en-US" sz="2800" dirty="0">
                <a:solidFill>
                  <a:schemeClr val="accent2">
                    <a:lumMod val="40000"/>
                    <a:lumOff val="60000"/>
                  </a:schemeClr>
                </a:solidFill>
              </a:rPr>
              <a:t>global:</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scrape_interval</a:t>
            </a:r>
            <a:r>
              <a:rPr lang="en-US" sz="2800" dirty="0">
                <a:solidFill>
                  <a:schemeClr val="accent2">
                    <a:lumMod val="40000"/>
                    <a:lumOff val="60000"/>
                  </a:schemeClr>
                </a:solidFill>
              </a:rPr>
              <a:t>: 15s       # Default scrape interval for targets (every 15 seconds)   (http request)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scrape_timeout</a:t>
            </a:r>
            <a:r>
              <a:rPr lang="en-US" sz="2800" dirty="0">
                <a:solidFill>
                  <a:schemeClr val="accent2">
                    <a:lumMod val="40000"/>
                    <a:lumOff val="60000"/>
                  </a:schemeClr>
                </a:solidFill>
              </a:rPr>
              <a:t>: 10s        # Timeout for scraping metrics from a target</a:t>
            </a:r>
          </a:p>
          <a:p>
            <a:r>
              <a:rPr lang="en-US" sz="2800" dirty="0">
                <a:solidFill>
                  <a:schemeClr val="accent2">
                    <a:lumMod val="40000"/>
                    <a:lumOff val="60000"/>
                  </a:schemeClr>
                </a:solidFill>
              </a:rPr>
              <a:t>  </a:t>
            </a:r>
            <a:r>
              <a:rPr lang="en-US" sz="2800" dirty="0" err="1">
                <a:solidFill>
                  <a:schemeClr val="accent2">
                    <a:lumMod val="40000"/>
                    <a:lumOff val="60000"/>
                  </a:schemeClr>
                </a:solidFill>
              </a:rPr>
              <a:t>evaluation_interval</a:t>
            </a:r>
            <a:r>
              <a:rPr lang="en-US" sz="2800" dirty="0">
                <a:solidFill>
                  <a:schemeClr val="accent2">
                    <a:lumMod val="40000"/>
                    <a:lumOff val="60000"/>
                  </a:schemeClr>
                </a:solidFill>
              </a:rPr>
              <a:t>: 15s      notice evaluate interval == scrape interval</a:t>
            </a:r>
          </a:p>
          <a:p>
            <a:endParaRPr lang="en-US" sz="2800" dirty="0">
              <a:solidFill>
                <a:schemeClr val="accent2">
                  <a:lumMod val="40000"/>
                  <a:lumOff val="60000"/>
                </a:schemeClr>
              </a:solidFill>
            </a:endParaRPr>
          </a:p>
          <a:p>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Scrape Prometheus itself</a:t>
            </a:r>
          </a:p>
          <a:p>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prometheus</a:t>
            </a:r>
            <a:r>
              <a:rPr lang="en-US" sz="2800" dirty="0">
                <a:solidFill>
                  <a:schemeClr val="accent2">
                    <a:lumMod val="40000"/>
                    <a:lumOff val="60000"/>
                  </a:schemeClr>
                </a:solidFill>
              </a:rPr>
              <a:t>'</a:t>
            </a:r>
          </a:p>
          <a:p>
            <a:r>
              <a:rPr lang="en-US" sz="2800" dirty="0">
                <a:solidFill>
                  <a:schemeClr val="accent2">
                    <a:lumMod val="40000"/>
                    <a:lumOff val="60000"/>
                  </a:schemeClr>
                </a:solidFill>
              </a:rPr>
              <a:t>    </a:t>
            </a:r>
            <a:r>
              <a:rPr lang="en-US" sz="2800" dirty="0" err="1">
                <a:solidFill>
                  <a:schemeClr val="accent2">
                    <a:lumMod val="40000"/>
                    <a:lumOff val="60000"/>
                  </a:schemeClr>
                </a:solidFill>
              </a:rPr>
              <a:t>static_configs</a:t>
            </a:r>
            <a:r>
              <a:rPr lang="en-US" sz="2800" dirty="0">
                <a:solidFill>
                  <a:schemeClr val="accent2">
                    <a:lumMod val="40000"/>
                    <a:lumOff val="60000"/>
                  </a:schemeClr>
                </a:solidFill>
              </a:rPr>
              <a:t>:</a:t>
            </a:r>
          </a:p>
          <a:p>
            <a:r>
              <a:rPr lang="en-US" sz="2800" dirty="0">
                <a:solidFill>
                  <a:schemeClr val="accent2">
                    <a:lumMod val="40000"/>
                    <a:lumOff val="60000"/>
                  </a:schemeClr>
                </a:solidFill>
              </a:rPr>
              <a:t>      - targets: ['localhost:9090']  # Prometheus internal metrics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Notice scrape interval &gt; 150s  gap in dashboard</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58374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71035"/>
            <a:ext cx="16660377" cy="7848302"/>
          </a:xfrm>
          <a:prstGeom prst="rect">
            <a:avLst/>
          </a:prstGeom>
          <a:noFill/>
        </p:spPr>
        <p:txBody>
          <a:bodyPr wrap="square">
            <a:spAutoFit/>
          </a:bodyPr>
          <a:lstStyle/>
          <a:p>
            <a:r>
              <a:rPr lang="en-US" sz="2800" b="1" dirty="0">
                <a:solidFill>
                  <a:schemeClr val="accent2">
                    <a:lumMod val="60000"/>
                    <a:lumOff val="40000"/>
                  </a:schemeClr>
                </a:solidFill>
              </a:rPr>
              <a:t>What are Labels in Prometheus?</a:t>
            </a:r>
          </a:p>
          <a:p>
            <a:r>
              <a:rPr lang="en-US" sz="2800" b="1" dirty="0">
                <a:solidFill>
                  <a:schemeClr val="accent2">
                    <a:lumMod val="60000"/>
                    <a:lumOff val="40000"/>
                  </a:schemeClr>
                </a:solidFill>
              </a:rPr>
              <a:t>Labels</a:t>
            </a:r>
            <a:r>
              <a:rPr lang="en-US" sz="2800" dirty="0">
                <a:solidFill>
                  <a:schemeClr val="accent2">
                    <a:lumMod val="60000"/>
                    <a:lumOff val="40000"/>
                  </a:schemeClr>
                </a:solidFill>
              </a:rPr>
              <a:t> are like </a:t>
            </a:r>
            <a:r>
              <a:rPr lang="en-US" sz="2800" b="1" dirty="0">
                <a:solidFill>
                  <a:schemeClr val="accent2">
                    <a:lumMod val="60000"/>
                    <a:lumOff val="40000"/>
                  </a:schemeClr>
                </a:solidFill>
              </a:rPr>
              <a:t>tags</a:t>
            </a:r>
            <a:r>
              <a:rPr lang="en-US" sz="2800" dirty="0">
                <a:solidFill>
                  <a:schemeClr val="accent2">
                    <a:lumMod val="60000"/>
                    <a:lumOff val="40000"/>
                  </a:schemeClr>
                </a:solidFill>
              </a:rPr>
              <a:t> that add </a:t>
            </a:r>
            <a:r>
              <a:rPr lang="en-US" sz="2800" b="1" dirty="0">
                <a:solidFill>
                  <a:schemeClr val="accent2">
                    <a:lumMod val="60000"/>
                    <a:lumOff val="40000"/>
                  </a:schemeClr>
                </a:solidFill>
              </a:rPr>
              <a:t>extra information</a:t>
            </a:r>
            <a:r>
              <a:rPr lang="en-US" sz="2800" dirty="0">
                <a:solidFill>
                  <a:schemeClr val="accent2">
                    <a:lumMod val="60000"/>
                    <a:lumOff val="40000"/>
                  </a:schemeClr>
                </a:solidFill>
              </a:rPr>
              <a:t> to each metric.</a:t>
            </a:r>
          </a:p>
          <a:p>
            <a:r>
              <a:rPr lang="en-US" sz="2800" dirty="0">
                <a:solidFill>
                  <a:schemeClr val="accent2">
                    <a:lumMod val="60000"/>
                    <a:lumOff val="40000"/>
                  </a:schemeClr>
                </a:solidFill>
              </a:rPr>
              <a:t>They help you:</a:t>
            </a:r>
          </a:p>
          <a:p>
            <a:pPr>
              <a:buFont typeface="Arial" panose="020B0604020202020204" pitchFamily="34" charset="0"/>
              <a:buChar char="•"/>
            </a:pPr>
            <a:r>
              <a:rPr lang="en-US" sz="2800" dirty="0">
                <a:solidFill>
                  <a:schemeClr val="accent2">
                    <a:lumMod val="60000"/>
                    <a:lumOff val="40000"/>
                  </a:schemeClr>
                </a:solidFill>
              </a:rPr>
              <a:t>filter data</a:t>
            </a:r>
          </a:p>
          <a:p>
            <a:pPr>
              <a:buFont typeface="Arial" panose="020B0604020202020204" pitchFamily="34" charset="0"/>
              <a:buChar char="•"/>
            </a:pPr>
            <a:r>
              <a:rPr lang="en-US" sz="2800" dirty="0">
                <a:solidFill>
                  <a:schemeClr val="accent2">
                    <a:lumMod val="60000"/>
                    <a:lumOff val="40000"/>
                  </a:schemeClr>
                </a:solidFill>
              </a:rPr>
              <a:t>group data</a:t>
            </a:r>
          </a:p>
          <a:p>
            <a:pPr>
              <a:buFont typeface="Arial" panose="020B0604020202020204" pitchFamily="34" charset="0"/>
              <a:buChar char="•"/>
            </a:pPr>
            <a:r>
              <a:rPr lang="en-US" sz="2800" dirty="0">
                <a:solidFill>
                  <a:schemeClr val="accent2">
                    <a:lumMod val="60000"/>
                    <a:lumOff val="40000"/>
                  </a:schemeClr>
                </a:solidFill>
              </a:rPr>
              <a:t>understand </a:t>
            </a:r>
            <a:r>
              <a:rPr lang="en-US" sz="2800" b="1" dirty="0">
                <a:solidFill>
                  <a:schemeClr val="accent2">
                    <a:lumMod val="60000"/>
                    <a:lumOff val="40000"/>
                  </a:schemeClr>
                </a:solidFill>
              </a:rPr>
              <a:t>where</a:t>
            </a:r>
            <a:r>
              <a:rPr lang="en-US" sz="2800" dirty="0">
                <a:solidFill>
                  <a:schemeClr val="accent2">
                    <a:lumMod val="60000"/>
                    <a:lumOff val="40000"/>
                  </a:schemeClr>
                </a:solidFill>
              </a:rPr>
              <a:t> a metric came from</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{job="webserver", method="GET", status="200"}</a:t>
            </a:r>
          </a:p>
          <a:p>
            <a:pPr>
              <a:buFont typeface="Arial" panose="020B0604020202020204" pitchFamily="34" charset="0"/>
              <a:buChar char="•"/>
            </a:pPr>
            <a:r>
              <a:rPr lang="en-US" sz="2800" dirty="0">
                <a:solidFill>
                  <a:schemeClr val="accent2">
                    <a:lumMod val="60000"/>
                    <a:lumOff val="40000"/>
                  </a:schemeClr>
                </a:solidFill>
              </a:rPr>
              <a:t>count without (</a:t>
            </a:r>
            <a:r>
              <a:rPr lang="en-US" sz="2800" dirty="0" err="1">
                <a:solidFill>
                  <a:schemeClr val="accent2">
                    <a:lumMod val="60000"/>
                    <a:lumOff val="40000"/>
                  </a:schemeClr>
                </a:solidFill>
              </a:rPr>
              <a:t>device,id</a:t>
            </a:r>
            <a:r>
              <a:rPr lang="en-US" sz="2800" dirty="0">
                <a:solidFill>
                  <a:schemeClr val="accent2">
                    <a:lumMod val="60000"/>
                    <a:lumOff val="40000"/>
                  </a:schemeClr>
                </a:solidFill>
              </a:rPr>
              <a:t>) (</a:t>
            </a:r>
            <a:r>
              <a:rPr lang="en-US" sz="2800" dirty="0" err="1">
                <a:solidFill>
                  <a:schemeClr val="accent2">
                    <a:lumMod val="60000"/>
                    <a:lumOff val="40000"/>
                  </a:schemeClr>
                </a:solidFill>
              </a:rPr>
              <a:t>container_fs_reads_total</a:t>
            </a:r>
            <a:r>
              <a:rPr lang="en-US" sz="2800" dirty="0">
                <a:solidFill>
                  <a:schemeClr val="accent2">
                    <a:lumMod val="60000"/>
                    <a:lumOff val="40000"/>
                  </a:schemeClr>
                </a:solidFill>
              </a:rPr>
              <a:t>)</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What’s a Label Matcher?</a:t>
            </a:r>
          </a:p>
          <a:p>
            <a:pPr>
              <a:buFont typeface="Arial" panose="020B0604020202020204" pitchFamily="34" charset="0"/>
              <a:buChar char="•"/>
            </a:pPr>
            <a:r>
              <a:rPr lang="en-US" sz="2800" dirty="0">
                <a:solidFill>
                  <a:schemeClr val="accent2">
                    <a:lumMod val="60000"/>
                    <a:lumOff val="40000"/>
                  </a:schemeClr>
                </a:solidFill>
              </a:rPr>
              <a:t>Label matchers are used inside {} to filter metrics by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5247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Lables</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246769"/>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101941775"/>
              </p:ext>
            </p:extLst>
          </p:nvPr>
        </p:nvGraphicFramePr>
        <p:xfrm>
          <a:off x="1018691" y="3967619"/>
          <a:ext cx="16236951" cy="4801230"/>
        </p:xfrm>
        <a:graphic>
          <a:graphicData uri="http://schemas.openxmlformats.org/drawingml/2006/table">
            <a:tbl>
              <a:tblPr/>
              <a:tblGrid>
                <a:gridCol w="5412317">
                  <a:extLst>
                    <a:ext uri="{9D8B030D-6E8A-4147-A177-3AD203B41FA5}">
                      <a16:colId xmlns:a16="http://schemas.microsoft.com/office/drawing/2014/main" val="34271556"/>
                    </a:ext>
                  </a:extLst>
                </a:gridCol>
                <a:gridCol w="5412317">
                  <a:extLst>
                    <a:ext uri="{9D8B030D-6E8A-4147-A177-3AD203B41FA5}">
                      <a16:colId xmlns:a16="http://schemas.microsoft.com/office/drawing/2014/main" val="860326717"/>
                    </a:ext>
                  </a:extLst>
                </a:gridCol>
                <a:gridCol w="5412317">
                  <a:extLst>
                    <a:ext uri="{9D8B030D-6E8A-4147-A177-3AD203B41FA5}">
                      <a16:colId xmlns:a16="http://schemas.microsoft.com/office/drawing/2014/main" val="1711744775"/>
                    </a:ext>
                  </a:extLst>
                </a:gridCol>
              </a:tblGrid>
              <a:tr h="960246">
                <a:tc>
                  <a:txBody>
                    <a:bodyPr/>
                    <a:lstStyle/>
                    <a:p>
                      <a:r>
                        <a:rPr lang="en-US" sz="2800">
                          <a:solidFill>
                            <a:schemeClr val="accent2">
                              <a:lumMod val="60000"/>
                              <a:lumOff val="40000"/>
                            </a:schemeClr>
                          </a:solidFill>
                        </a:rPr>
                        <a:t>Matcher</a:t>
                      </a:r>
                    </a:p>
                  </a:txBody>
                  <a:tcPr anchor="ctr">
                    <a:lnL>
                      <a:noFill/>
                    </a:lnL>
                    <a:lnR>
                      <a:noFill/>
                    </a:lnR>
                    <a:lnT>
                      <a:noFill/>
                    </a:lnT>
                    <a:lnB>
                      <a:noFill/>
                    </a:lnB>
                  </a:tcPr>
                </a:tc>
                <a:tc>
                  <a:txBody>
                    <a:bodyPr/>
                    <a:lstStyle/>
                    <a:p>
                      <a:r>
                        <a:rPr lang="en-US" sz="2800">
                          <a:solidFill>
                            <a:schemeClr val="accent2">
                              <a:lumMod val="60000"/>
                              <a:lumOff val="40000"/>
                            </a:schemeClr>
                          </a:solidFill>
                        </a:rPr>
                        <a:t>Meaning</a:t>
                      </a:r>
                    </a:p>
                  </a:txBody>
                  <a:tcPr anchor="ctr">
                    <a:lnL>
                      <a:noFill/>
                    </a:lnL>
                    <a:lnR>
                      <a:noFill/>
                    </a:lnR>
                    <a:lnT>
                      <a:noFill/>
                    </a:lnT>
                    <a:lnB>
                      <a:noFill/>
                    </a:lnB>
                  </a:tcPr>
                </a:tc>
                <a:tc>
                  <a:txBody>
                    <a:bodyPr/>
                    <a:lstStyle/>
                    <a:p>
                      <a:r>
                        <a:rPr lang="en-US" sz="2800" dirty="0">
                          <a:solidFill>
                            <a:schemeClr val="accent2">
                              <a:lumMod val="60000"/>
                              <a:lumOff val="40000"/>
                            </a:schemeClr>
                          </a:solidFill>
                        </a:rPr>
                        <a:t>Example</a:t>
                      </a:r>
                    </a:p>
                  </a:txBody>
                  <a:tcPr anchor="ctr">
                    <a:lnL>
                      <a:noFill/>
                    </a:lnL>
                    <a:lnR>
                      <a:noFill/>
                    </a:lnR>
                    <a:lnT>
                      <a:noFill/>
                    </a:lnT>
                    <a:lnB>
                      <a:noFill/>
                    </a:lnB>
                  </a:tcPr>
                </a:tc>
                <a:extLst>
                  <a:ext uri="{0D108BD9-81ED-4DB2-BD59-A6C34878D82A}">
                    <a16:rowId xmlns:a16="http://schemas.microsoft.com/office/drawing/2014/main" val="37676503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Exact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{status="200"}</a:t>
                      </a:r>
                    </a:p>
                  </a:txBody>
                  <a:tcPr anchor="ctr">
                    <a:lnL>
                      <a:noFill/>
                    </a:lnL>
                    <a:lnR>
                      <a:noFill/>
                    </a:lnR>
                    <a:lnT>
                      <a:noFill/>
                    </a:lnT>
                    <a:lnB>
                      <a:noFill/>
                    </a:lnB>
                  </a:tcPr>
                </a:tc>
                <a:extLst>
                  <a:ext uri="{0D108BD9-81ED-4DB2-BD59-A6C34878D82A}">
                    <a16:rowId xmlns:a16="http://schemas.microsoft.com/office/drawing/2014/main" val="3721025581"/>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Not equal</a:t>
                      </a:r>
                    </a:p>
                  </a:txBody>
                  <a:tcPr anchor="ctr">
                    <a:lnL>
                      <a:noFill/>
                    </a:lnL>
                    <a:lnR>
                      <a:noFill/>
                    </a:lnR>
                    <a:lnT>
                      <a:noFill/>
                    </a:lnT>
                    <a:lnB>
                      <a:noFill/>
                    </a:lnB>
                  </a:tcPr>
                </a:tc>
                <a:tc>
                  <a:txBody>
                    <a:bodyPr/>
                    <a:lstStyle/>
                    <a:p>
                      <a:r>
                        <a:rPr lang="en-US" sz="2800" dirty="0">
                          <a:solidFill>
                            <a:schemeClr val="accent2">
                              <a:lumMod val="60000"/>
                              <a:lumOff val="40000"/>
                            </a:schemeClr>
                          </a:solidFill>
                        </a:rPr>
                        <a:t>{job!="</a:t>
                      </a:r>
                      <a:r>
                        <a:rPr lang="en-US" sz="2800" dirty="0" err="1">
                          <a:solidFill>
                            <a:schemeClr val="accent2">
                              <a:lumMod val="60000"/>
                              <a:lumOff val="40000"/>
                            </a:schemeClr>
                          </a:solidFill>
                        </a:rPr>
                        <a:t>node_exporter</a:t>
                      </a:r>
                      <a:r>
                        <a:rPr lang="en-US" sz="2800" dirty="0">
                          <a:solidFill>
                            <a:schemeClr val="accent2">
                              <a:lumMod val="60000"/>
                              <a:lumOff val="40000"/>
                            </a:schemeClr>
                          </a:solidFill>
                        </a:rPr>
                        <a:t>"}</a:t>
                      </a:r>
                    </a:p>
                  </a:txBody>
                  <a:tcPr anchor="ctr">
                    <a:lnL>
                      <a:noFill/>
                    </a:lnL>
                    <a:lnR>
                      <a:noFill/>
                    </a:lnR>
                    <a:lnT>
                      <a:noFill/>
                    </a:lnT>
                    <a:lnB>
                      <a:noFill/>
                    </a:lnB>
                  </a:tcPr>
                </a:tc>
                <a:extLst>
                  <a:ext uri="{0D108BD9-81ED-4DB2-BD59-A6C34878D82A}">
                    <a16:rowId xmlns:a16="http://schemas.microsoft.com/office/drawing/2014/main" val="2494235804"/>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dirty="0">
                          <a:solidFill>
                            <a:schemeClr val="accent2">
                              <a:lumMod val="60000"/>
                              <a:lumOff val="40000"/>
                            </a:schemeClr>
                          </a:solidFill>
                        </a:rPr>
                        <a:t>Regex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{instance=~"server.*"}</a:t>
                      </a:r>
                    </a:p>
                  </a:txBody>
                  <a:tcPr anchor="ctr">
                    <a:lnL>
                      <a:noFill/>
                    </a:lnL>
                    <a:lnR>
                      <a:noFill/>
                    </a:lnR>
                    <a:lnT>
                      <a:noFill/>
                    </a:lnT>
                    <a:lnB>
                      <a:noFill/>
                    </a:lnB>
                  </a:tcPr>
                </a:tc>
                <a:extLst>
                  <a:ext uri="{0D108BD9-81ED-4DB2-BD59-A6C34878D82A}">
                    <a16:rowId xmlns:a16="http://schemas.microsoft.com/office/drawing/2014/main" val="628997103"/>
                  </a:ext>
                </a:extLst>
              </a:tr>
              <a:tr h="960246">
                <a:tc>
                  <a:txBody>
                    <a:bodyPr/>
                    <a:lstStyle/>
                    <a:p>
                      <a:r>
                        <a:rPr lang="en-US" sz="2800">
                          <a:solidFill>
                            <a:schemeClr val="accent2">
                              <a:lumMod val="60000"/>
                              <a:lumOff val="40000"/>
                            </a:schemeClr>
                          </a:solidFill>
                        </a:rPr>
                        <a:t>!~</a:t>
                      </a:r>
                    </a:p>
                  </a:txBody>
                  <a:tcPr anchor="ctr">
                    <a:lnL>
                      <a:noFill/>
                    </a:lnL>
                    <a:lnR>
                      <a:noFill/>
                    </a:lnR>
                    <a:lnT>
                      <a:noFill/>
                    </a:lnT>
                    <a:lnB>
                      <a:noFill/>
                    </a:lnB>
                  </a:tcPr>
                </a:tc>
                <a:tc>
                  <a:txBody>
                    <a:bodyPr/>
                    <a:lstStyle/>
                    <a:p>
                      <a:r>
                        <a:rPr lang="en-US" sz="2800">
                          <a:solidFill>
                            <a:schemeClr val="accent2">
                              <a:lumMod val="60000"/>
                              <a:lumOff val="40000"/>
                            </a:schemeClr>
                          </a:solidFill>
                        </a:rPr>
                        <a:t>Regex NOT match</a:t>
                      </a:r>
                    </a:p>
                  </a:txBody>
                  <a:tcPr anchor="ctr">
                    <a:lnL>
                      <a:noFill/>
                    </a:lnL>
                    <a:lnR>
                      <a:noFill/>
                    </a:lnR>
                    <a:lnT>
                      <a:noFill/>
                    </a:lnT>
                    <a:lnB>
                      <a:noFill/>
                    </a:lnB>
                  </a:tcPr>
                </a:tc>
                <a:tc>
                  <a:txBody>
                    <a:bodyPr/>
                    <a:lstStyle/>
                    <a:p>
                      <a:r>
                        <a:rPr lang="en-US" sz="2800" dirty="0">
                          <a:solidFill>
                            <a:schemeClr val="accent2">
                              <a:lumMod val="60000"/>
                              <a:lumOff val="40000"/>
                            </a:schemeClr>
                          </a:solidFill>
                        </a:rPr>
                        <a:t>`{method!~"GET</a:t>
                      </a: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1231647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Relabeling</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940050"/>
            <a:ext cx="16660377" cy="8279190"/>
          </a:xfrm>
          <a:prstGeom prst="rect">
            <a:avLst/>
          </a:prstGeom>
          <a:noFill/>
        </p:spPr>
        <p:txBody>
          <a:bodyPr wrap="square">
            <a:spAutoFit/>
          </a:bodyPr>
          <a:lstStyle/>
          <a:p>
            <a:r>
              <a:rPr lang="en-US" sz="2800" dirty="0">
                <a:solidFill>
                  <a:schemeClr val="accent2">
                    <a:lumMod val="60000"/>
                    <a:lumOff val="40000"/>
                  </a:schemeClr>
                </a:solidFill>
              </a:rPr>
              <a:t>What is Relabeling?</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Relabeling is how </a:t>
            </a:r>
          </a:p>
          <a:p>
            <a:r>
              <a:rPr lang="en-US" sz="2800" dirty="0">
                <a:solidFill>
                  <a:schemeClr val="accent2">
                    <a:lumMod val="60000"/>
                    <a:lumOff val="40000"/>
                  </a:schemeClr>
                </a:solidFill>
              </a:rPr>
              <a:t>Prometheus changes or filters targets before scraping </a:t>
            </a:r>
            <a:r>
              <a:rPr lang="en-US" sz="2800" dirty="0" err="1">
                <a:solidFill>
                  <a:schemeClr val="accent2">
                    <a:lumMod val="60000"/>
                    <a:lumOff val="40000"/>
                  </a:schemeClr>
                </a:solidFill>
              </a:rPr>
              <a:t>them.It’s</a:t>
            </a:r>
            <a:r>
              <a:rPr lang="en-US" sz="2800" dirty="0">
                <a:solidFill>
                  <a:schemeClr val="accent2">
                    <a:lumMod val="60000"/>
                    <a:lumOff val="40000"/>
                  </a:schemeClr>
                </a:solidFill>
              </a:rPr>
              <a:t> like a set of rules to:</a:t>
            </a:r>
          </a:p>
          <a:p>
            <a:r>
              <a:rPr lang="en-US" sz="2800" dirty="0">
                <a:solidFill>
                  <a:schemeClr val="accent2">
                    <a:lumMod val="60000"/>
                    <a:lumOff val="40000"/>
                  </a:schemeClr>
                </a:solidFill>
              </a:rPr>
              <a:t>1-Rename labels</a:t>
            </a:r>
          </a:p>
          <a:p>
            <a:r>
              <a:rPr lang="en-US" sz="2800" dirty="0">
                <a:solidFill>
                  <a:schemeClr val="accent2">
                    <a:lumMod val="60000"/>
                    <a:lumOff val="40000"/>
                  </a:schemeClr>
                </a:solidFill>
              </a:rPr>
              <a:t>2-Add new labels</a:t>
            </a:r>
          </a:p>
          <a:p>
            <a:r>
              <a:rPr lang="en-US" sz="2800" dirty="0">
                <a:solidFill>
                  <a:schemeClr val="accent2">
                    <a:lumMod val="60000"/>
                    <a:lumOff val="40000"/>
                  </a:schemeClr>
                </a:solidFill>
              </a:rPr>
              <a:t>3-Remove targets you don’t want</a:t>
            </a:r>
          </a:p>
          <a:p>
            <a:r>
              <a:rPr lang="en-US" sz="2800" dirty="0">
                <a:solidFill>
                  <a:schemeClr val="accent2">
                    <a:lumMod val="60000"/>
                    <a:lumOff val="40000"/>
                  </a:schemeClr>
                </a:solidFill>
              </a:rPr>
              <a:t>4-Change the target address (IP and port)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For example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Add a custom </a:t>
            </a:r>
            <a:r>
              <a:rPr lang="en-US" sz="2800" dirty="0" err="1">
                <a:solidFill>
                  <a:schemeClr val="accent2">
                    <a:lumMod val="60000"/>
                    <a:lumOff val="40000"/>
                  </a:schemeClr>
                </a:solidFill>
              </a:rPr>
              <a:t>label:yaml</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label_configs</a:t>
            </a:r>
            <a:r>
              <a:rPr lang="en-US" sz="2800" dirty="0">
                <a:solidFill>
                  <a:schemeClr val="accent2">
                    <a:lumMod val="60000"/>
                    <a:lumOff val="40000"/>
                  </a:schemeClr>
                </a:solidFill>
              </a:rPr>
              <a:t>:  </a:t>
            </a:r>
          </a:p>
          <a:p>
            <a:pPr marL="457200" indent="-457200">
              <a:buFontTx/>
              <a:buChar char="-"/>
            </a:pPr>
            <a:r>
              <a:rPr lang="en-US" sz="2800" dirty="0" err="1">
                <a:solidFill>
                  <a:schemeClr val="accent2">
                    <a:lumMod val="60000"/>
                    <a:lumOff val="40000"/>
                  </a:schemeClr>
                </a:solidFill>
              </a:rPr>
              <a:t>target_label</a:t>
            </a:r>
            <a:r>
              <a:rPr lang="en-US" sz="2800" dirty="0">
                <a:solidFill>
                  <a:schemeClr val="accent2">
                    <a:lumMod val="60000"/>
                    <a:lumOff val="40000"/>
                  </a:schemeClr>
                </a:solidFill>
              </a:rPr>
              <a:t>: env                      means add  env=“production”</a:t>
            </a:r>
          </a:p>
          <a:p>
            <a:pPr marL="457200" indent="-457200">
              <a:buFontTx/>
              <a:buChar char="-"/>
            </a:pPr>
            <a:r>
              <a:rPr lang="en-US" sz="2800" dirty="0">
                <a:solidFill>
                  <a:schemeClr val="accent2">
                    <a:lumMod val="60000"/>
                    <a:lumOff val="40000"/>
                  </a:schemeClr>
                </a:solidFill>
              </a:rPr>
              <a:t> replacement: production</a:t>
            </a: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3A4CDEB4-014F-2354-758C-32FD9AB70F15}"/>
              </a:ext>
            </a:extLst>
          </p:cNvPr>
          <p:cNvGraphicFramePr>
            <a:graphicFrameLocks noGrp="1"/>
          </p:cNvGraphicFramePr>
          <p:nvPr>
            <p:extLst>
              <p:ext uri="{D42A27DB-BD31-4B8C-83A1-F6EECF244321}">
                <p14:modId xmlns:p14="http://schemas.microsoft.com/office/powerpoint/2010/main" val="2132162866"/>
              </p:ext>
            </p:extLst>
          </p:nvPr>
        </p:nvGraphicFramePr>
        <p:xfrm>
          <a:off x="1046747" y="3958389"/>
          <a:ext cx="16208895" cy="4810460"/>
        </p:xfrm>
        <a:graphic>
          <a:graphicData uri="http://schemas.openxmlformats.org/drawingml/2006/table">
            <a:tbl>
              <a:tblPr/>
              <a:tblGrid>
                <a:gridCol w="5402965">
                  <a:extLst>
                    <a:ext uri="{9D8B030D-6E8A-4147-A177-3AD203B41FA5}">
                      <a16:colId xmlns:a16="http://schemas.microsoft.com/office/drawing/2014/main" val="34271556"/>
                    </a:ext>
                  </a:extLst>
                </a:gridCol>
                <a:gridCol w="5402965">
                  <a:extLst>
                    <a:ext uri="{9D8B030D-6E8A-4147-A177-3AD203B41FA5}">
                      <a16:colId xmlns:a16="http://schemas.microsoft.com/office/drawing/2014/main" val="860326717"/>
                    </a:ext>
                  </a:extLst>
                </a:gridCol>
                <a:gridCol w="5402965">
                  <a:extLst>
                    <a:ext uri="{9D8B030D-6E8A-4147-A177-3AD203B41FA5}">
                      <a16:colId xmlns:a16="http://schemas.microsoft.com/office/drawing/2014/main" val="1711744775"/>
                    </a:ext>
                  </a:extLst>
                </a:gridCol>
              </a:tblGrid>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676503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3721025581"/>
                  </a:ext>
                </a:extLst>
              </a:tr>
              <a:tr h="962092">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2494235804"/>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628997103"/>
                  </a:ext>
                </a:extLst>
              </a:tr>
              <a:tr h="962092">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tc>
                  <a:txBody>
                    <a:bodyPr/>
                    <a:lstStyle/>
                    <a:p>
                      <a:endParaRPr lang="en-US" sz="2800">
                        <a:solidFill>
                          <a:schemeClr val="accent2">
                            <a:lumMod val="60000"/>
                            <a:lumOff val="40000"/>
                          </a:schemeClr>
                        </a:solidFill>
                      </a:endParaRPr>
                    </a:p>
                  </a:txBody>
                  <a:tcPr anchor="ctr">
                    <a:lnL>
                      <a:noFill/>
                    </a:lnL>
                    <a:lnR>
                      <a:noFill/>
                    </a:lnR>
                    <a:lnT>
                      <a:noFill/>
                    </a:lnT>
                    <a:lnB>
                      <a:noFill/>
                    </a:lnB>
                  </a:tcPr>
                </a:tc>
                <a:tc>
                  <a:txBody>
                    <a:bodyPr/>
                    <a:lstStyle/>
                    <a:p>
                      <a:endParaRPr lang="en-US" sz="2800" dirty="0">
                        <a:solidFill>
                          <a:schemeClr val="accent2">
                            <a:lumMod val="60000"/>
                            <a:lumOff val="40000"/>
                          </a:schemeClr>
                        </a:solidFill>
                      </a:endParaRPr>
                    </a:p>
                  </a:txBody>
                  <a:tcPr anchor="ctr">
                    <a:lnL>
                      <a:noFill/>
                    </a:lnL>
                    <a:lnR>
                      <a:noFill/>
                    </a:lnR>
                    <a:lnT>
                      <a:noFill/>
                    </a:lnT>
                    <a:lnB>
                      <a:noFill/>
                    </a:lnB>
                  </a:tcPr>
                </a:tc>
                <a:extLst>
                  <a:ext uri="{0D108BD9-81ED-4DB2-BD59-A6C34878D82A}">
                    <a16:rowId xmlns:a16="http://schemas.microsoft.com/office/drawing/2014/main" val="702256034"/>
                  </a:ext>
                </a:extLst>
              </a:tr>
            </a:tbl>
          </a:graphicData>
        </a:graphic>
      </p:graphicFrame>
    </p:spTree>
    <p:extLst>
      <p:ext uri="{BB962C8B-B14F-4D97-AF65-F5344CB8AC3E}">
        <p14:creationId xmlns:p14="http://schemas.microsoft.com/office/powerpoint/2010/main" val="7499169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Instance vector and offset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1. Instance Vector</a:t>
            </a:r>
          </a:p>
          <a:p>
            <a:pPr>
              <a:buFont typeface="Arial" panose="020B0604020202020204" pitchFamily="34" charset="0"/>
              <a:buChar char="•"/>
            </a:pPr>
            <a:r>
              <a:rPr lang="en-US" sz="2800" dirty="0">
                <a:solidFill>
                  <a:schemeClr val="accent2">
                    <a:lumMod val="60000"/>
                    <a:lumOff val="40000"/>
                  </a:schemeClr>
                </a:solidFill>
              </a:rPr>
              <a:t>An instance vector refers to a set of time series (metrics) filtered by the instance label.</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Isolate metrics from a specific target (e.g., a server, pod, or application instance).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err="1">
                <a:solidFill>
                  <a:schemeClr val="accent2">
                    <a:lumMod val="60000"/>
                    <a:lumOff val="40000"/>
                  </a:schemeClr>
                </a:solidFill>
              </a:rPr>
              <a:t>http_requests_total</a:t>
            </a:r>
            <a:r>
              <a:rPr lang="en-US" sz="2800" dirty="0">
                <a:solidFill>
                  <a:schemeClr val="accent2">
                    <a:lumMod val="60000"/>
                    <a:lumOff val="40000"/>
                  </a:schemeClr>
                </a:solidFill>
              </a:rPr>
              <a:t>{instance="10.0.0.1:8080"}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2. Offset</a:t>
            </a:r>
          </a:p>
          <a:p>
            <a:pPr>
              <a:buFont typeface="Arial" panose="020B0604020202020204" pitchFamily="34" charset="0"/>
              <a:buChar char="•"/>
            </a:pPr>
            <a:r>
              <a:rPr lang="en-US" sz="2800" dirty="0">
                <a:solidFill>
                  <a:schemeClr val="accent2">
                    <a:lumMod val="60000"/>
                    <a:lumOff val="40000"/>
                  </a:schemeClr>
                </a:solidFill>
              </a:rPr>
              <a:t>The offset modifier shifts the query's time window backward by a specified duration.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Purpose: Compare current data with past data (e.g., "1 hour ago").</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pt-BR" sz="2800" dirty="0">
                <a:solidFill>
                  <a:schemeClr val="accent2">
                    <a:lumMod val="60000"/>
                    <a:lumOff val="40000"/>
                  </a:schemeClr>
                </a:solidFill>
              </a:rPr>
              <a:t>http_requests_total offset 1h</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1007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1243930"/>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Arithmetic Binary Operators</a:t>
            </a:r>
            <a:br>
              <a:rPr lang="en-US" sz="4000" dirty="0">
                <a:solidFill>
                  <a:schemeClr val="accent2">
                    <a:lumMod val="60000"/>
                    <a:lumOff val="40000"/>
                  </a:schemeClr>
                </a:solidFill>
              </a:rPr>
            </a:b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054773" y="3625217"/>
            <a:ext cx="16660377" cy="6124754"/>
          </a:xfrm>
          <a:prstGeom prst="rect">
            <a:avLst/>
          </a:prstGeom>
          <a:noFill/>
        </p:spPr>
        <p:txBody>
          <a:bodyPr wrap="square">
            <a:spAutoFit/>
          </a:bodyPr>
          <a:lstStyle/>
          <a:p>
            <a:r>
              <a:rPr lang="en-US" sz="2800" dirty="0">
                <a:solidFill>
                  <a:schemeClr val="accent2">
                    <a:lumMod val="60000"/>
                    <a:lumOff val="40000"/>
                  </a:schemeClr>
                </a:solidFill>
              </a:rPr>
              <a:t>Prometheus supports arithmetic operations between scalars, vectors, or scalars and vectors using binary operators. These perform mathematical computations on time series data.</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Operators: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(addition)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(subtraction)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(multiplication)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(division)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 (modulo)</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7887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9103" y="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err="1">
                <a:solidFill>
                  <a:schemeClr val="accent2">
                    <a:lumMod val="60000"/>
                    <a:lumOff val="40000"/>
                  </a:schemeClr>
                </a:solidFill>
              </a:rPr>
              <a:t>Usefull</a:t>
            </a:r>
            <a:r>
              <a:rPr lang="en-US" sz="4000" dirty="0">
                <a:solidFill>
                  <a:schemeClr val="accent2">
                    <a:lumMod val="60000"/>
                    <a:lumOff val="40000"/>
                  </a:schemeClr>
                </a:solidFill>
              </a:rPr>
              <a:t> query in </a:t>
            </a:r>
            <a:r>
              <a:rPr lang="en-US" sz="4000" dirty="0" err="1">
                <a:solidFill>
                  <a:schemeClr val="accent2">
                    <a:lumMod val="60000"/>
                    <a:lumOff val="40000"/>
                  </a:schemeClr>
                </a:solidFill>
              </a:rPr>
              <a:t>Cadvisor</a:t>
            </a:r>
            <a:endParaRPr lang="en-US" sz="40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1656586"/>
            <a:ext cx="16660377" cy="14311610"/>
          </a:xfrm>
          <a:prstGeom prst="rect">
            <a:avLst/>
          </a:prstGeom>
          <a:noFill/>
        </p:spPr>
        <p:txBody>
          <a:bodyPr wrap="square">
            <a:spAutoFit/>
          </a:bodyPr>
          <a:lstStyle/>
          <a:p>
            <a:r>
              <a:rPr lang="en-US" sz="2800" dirty="0">
                <a:solidFill>
                  <a:schemeClr val="accent2">
                    <a:lumMod val="60000"/>
                    <a:lumOff val="40000"/>
                  </a:schemeClr>
                </a:solidFill>
              </a:rPr>
              <a:t>CPU Usage (percentage) per container</a:t>
            </a: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{name!="", image!=""}[1m]) * 100</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Memory Usage in MB</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 1024 / 1024</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Disk I/O – Write Bytes per container</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rate(</a:t>
            </a:r>
            <a:r>
              <a:rPr lang="en-US" sz="2800" dirty="0" err="1">
                <a:solidFill>
                  <a:schemeClr val="accent2">
                    <a:lumMod val="60000"/>
                    <a:lumOff val="40000"/>
                  </a:schemeClr>
                </a:solidFill>
              </a:rPr>
              <a:t>container_fs_writes_bytes_total</a:t>
            </a:r>
            <a:r>
              <a:rPr lang="en-US" sz="2800" dirty="0">
                <a:solidFill>
                  <a:schemeClr val="accent2">
                    <a:lumMod val="60000"/>
                    <a:lumOff val="40000"/>
                  </a:schemeClr>
                </a:solidFill>
              </a:rPr>
              <a:t>{name!=""}[1m])</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Top 5 containers by memory</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topk</a:t>
            </a:r>
            <a:r>
              <a:rPr lang="en-US" sz="2800" dirty="0">
                <a:solidFill>
                  <a:schemeClr val="accent2">
                    <a:lumMod val="60000"/>
                    <a:lumOff val="40000"/>
                  </a:schemeClr>
                </a:solidFill>
              </a:rPr>
              <a:t>(5, max(</a:t>
            </a:r>
            <a:r>
              <a:rPr lang="en-US" sz="2800" dirty="0" err="1">
                <a:solidFill>
                  <a:schemeClr val="accent2">
                    <a:lumMod val="60000"/>
                    <a:lumOff val="40000"/>
                  </a:schemeClr>
                </a:solidFill>
              </a:rPr>
              <a:t>container_memory_usage_bytes</a:t>
            </a:r>
            <a:r>
              <a:rPr lang="en-US" sz="2800" dirty="0">
                <a:solidFill>
                  <a:schemeClr val="accent2">
                    <a:lumMod val="60000"/>
                    <a:lumOff val="40000"/>
                  </a:schemeClr>
                </a:solidFill>
              </a:rPr>
              <a:t>{name!=""}) by (name))</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5136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6986528"/>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40000"/>
                  <a:lumOff val="60000"/>
                </a:schemeClr>
              </a:solidFill>
            </a:endParaRPr>
          </a:p>
          <a:p>
            <a:r>
              <a:rPr lang="en-US" sz="2800" b="1" dirty="0">
                <a:solidFill>
                  <a:schemeClr val="accent2">
                    <a:lumMod val="60000"/>
                    <a:lumOff val="40000"/>
                  </a:schemeClr>
                </a:solidFill>
              </a:rPr>
              <a:t>Use cases:</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website</a:t>
            </a:r>
            <a:r>
              <a:rPr lang="en-US" sz="2800" dirty="0">
                <a:solidFill>
                  <a:schemeClr val="accent2">
                    <a:lumMod val="60000"/>
                    <a:lumOff val="40000"/>
                  </a:schemeClr>
                </a:solidFill>
              </a:rPr>
              <a:t> reachable from the outside?</a:t>
            </a:r>
          </a:p>
          <a:p>
            <a:pPr>
              <a:buFont typeface="Arial" panose="020B0604020202020204" pitchFamily="34" charset="0"/>
              <a:buChar char="•"/>
            </a:pPr>
            <a:r>
              <a:rPr lang="en-US" sz="2800" dirty="0">
                <a:solidFill>
                  <a:schemeClr val="accent2">
                    <a:lumMod val="60000"/>
                    <a:lumOff val="40000"/>
                  </a:schemeClr>
                </a:solidFill>
              </a:rPr>
              <a:t>Can I </a:t>
            </a:r>
            <a:r>
              <a:rPr lang="en-US" sz="2800" b="1" dirty="0">
                <a:solidFill>
                  <a:schemeClr val="accent2">
                    <a:lumMod val="60000"/>
                    <a:lumOff val="40000"/>
                  </a:schemeClr>
                </a:solidFill>
              </a:rPr>
              <a:t>ping a server</a:t>
            </a:r>
            <a:r>
              <a:rPr lang="en-US" sz="2800" dirty="0">
                <a:solidFill>
                  <a:schemeClr val="accent2">
                    <a:lumMod val="60000"/>
                    <a:lumOff val="40000"/>
                  </a:schemeClr>
                </a:solidFill>
              </a:rPr>
              <a:t>?</a:t>
            </a:r>
          </a:p>
          <a:p>
            <a:pPr>
              <a:buFont typeface="Arial" panose="020B0604020202020204" pitchFamily="34" charset="0"/>
              <a:buChar char="•"/>
            </a:pPr>
            <a:r>
              <a:rPr lang="en-US" sz="2800" dirty="0">
                <a:solidFill>
                  <a:schemeClr val="accent2">
                    <a:lumMod val="60000"/>
                    <a:lumOff val="40000"/>
                  </a:schemeClr>
                </a:solidFill>
              </a:rPr>
              <a:t>Is my </a:t>
            </a:r>
            <a:r>
              <a:rPr lang="en-US" sz="2800" b="1" dirty="0">
                <a:solidFill>
                  <a:schemeClr val="accent2">
                    <a:lumMod val="60000"/>
                    <a:lumOff val="40000"/>
                  </a:schemeClr>
                </a:solidFill>
              </a:rPr>
              <a:t>DNS server</a:t>
            </a:r>
            <a:r>
              <a:rPr lang="en-US" sz="2800" dirty="0">
                <a:solidFill>
                  <a:schemeClr val="accent2">
                    <a:lumMod val="60000"/>
                    <a:lumOff val="40000"/>
                  </a:schemeClr>
                </a:solidFill>
              </a:rPr>
              <a:t> resolving names?</a:t>
            </a:r>
          </a:p>
          <a:p>
            <a:pPr>
              <a:buFont typeface="Arial" panose="020B0604020202020204" pitchFamily="34" charset="0"/>
              <a:buChar char="•"/>
            </a:pPr>
            <a:r>
              <a:rPr lang="en-US" sz="2800" dirty="0">
                <a:solidFill>
                  <a:schemeClr val="accent2">
                    <a:lumMod val="60000"/>
                    <a:lumOff val="40000"/>
                  </a:schemeClr>
                </a:solidFill>
              </a:rPr>
              <a:t>Is </a:t>
            </a:r>
            <a:r>
              <a:rPr lang="en-US" sz="2800" b="1" dirty="0">
                <a:solidFill>
                  <a:schemeClr val="accent2">
                    <a:lumMod val="60000"/>
                    <a:lumOff val="40000"/>
                  </a:schemeClr>
                </a:solidFill>
              </a:rPr>
              <a:t>port 443</a:t>
            </a:r>
            <a:r>
              <a:rPr lang="en-US" sz="2800" dirty="0">
                <a:solidFill>
                  <a:schemeClr val="accent2">
                    <a:lumMod val="60000"/>
                    <a:lumOff val="40000"/>
                  </a:schemeClr>
                </a:solidFill>
              </a:rPr>
              <a:t> open and serving HTTPS?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80AA08-9112-0B33-F961-23E2B5FCC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839" y="4336631"/>
            <a:ext cx="9448800" cy="5385219"/>
          </a:xfrm>
          <a:prstGeom prst="rect">
            <a:avLst/>
          </a:prstGeom>
        </p:spPr>
      </p:pic>
    </p:spTree>
    <p:extLst>
      <p:ext uri="{BB962C8B-B14F-4D97-AF65-F5344CB8AC3E}">
        <p14:creationId xmlns:p14="http://schemas.microsoft.com/office/powerpoint/2010/main" val="5422621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438"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r>
              <a:rPr lang="en-US" sz="2800" dirty="0">
                <a:solidFill>
                  <a:schemeClr val="accent2">
                    <a:lumMod val="40000"/>
                    <a:lumOff val="60000"/>
                  </a:schemeClr>
                </a:solidFill>
              </a:rPr>
              <a:t>What is Blackbox Exporter in Prometheus?</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The Blackbox Exporter is a Prometheus exporter used to probe endpoints over the network—like HTTP(S), DNS, TCP, or ICMP (ping)—to check their availability, latency, and response status. It's called "</a:t>
            </a:r>
            <a:r>
              <a:rPr lang="en-US" sz="2800" dirty="0" err="1">
                <a:solidFill>
                  <a:schemeClr val="accent2">
                    <a:lumMod val="40000"/>
                    <a:lumOff val="60000"/>
                  </a:schemeClr>
                </a:solidFill>
              </a:rPr>
              <a:t>blackbox</a:t>
            </a:r>
            <a:r>
              <a:rPr lang="en-US" sz="2800" dirty="0">
                <a:solidFill>
                  <a:schemeClr val="accent2">
                    <a:lumMod val="40000"/>
                    <a:lumOff val="60000"/>
                  </a:schemeClr>
                </a:solidFill>
              </a:rPr>
              <a:t>" because it doesn't care what's inside the service—only that it responds properly from the outside.</a:t>
            </a:r>
          </a:p>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Probe success=0 means fail  </a:t>
            </a:r>
            <a:r>
              <a:rPr lang="en-US" sz="2800" dirty="0">
                <a:solidFill>
                  <a:schemeClr val="accent2">
                    <a:lumMod val="60000"/>
                    <a:lumOff val="40000"/>
                  </a:schemeClr>
                </a:solidFill>
                <a:sym typeface="Wingdings" panose="05000000000000000000" pitchFamily="2" charset="2"/>
              </a:rPr>
              <a:t></a:t>
            </a: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Prob success = 1 mean okay </a:t>
            </a:r>
            <a:r>
              <a:rPr lang="en-US" sz="2800" dirty="0">
                <a:solidFill>
                  <a:schemeClr val="accent2">
                    <a:lumMod val="60000"/>
                    <a:lumOff val="40000"/>
                  </a:schemeClr>
                </a:solidFill>
                <a:sym typeface="Wingdings" panose="05000000000000000000" pitchFamily="2" charset="2"/>
              </a:rPr>
              <a:t></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Sample query in </a:t>
            </a:r>
            <a:r>
              <a:rPr lang="en-US" sz="2800" dirty="0" err="1">
                <a:solidFill>
                  <a:schemeClr val="accent2">
                    <a:lumMod val="60000"/>
                    <a:lumOff val="40000"/>
                  </a:schemeClr>
                </a:solidFill>
                <a:sym typeface="Wingdings" panose="05000000000000000000" pitchFamily="2" charset="2"/>
              </a:rPr>
              <a:t>blackbox</a:t>
            </a: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What is probe?</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r>
              <a:rPr lang="en-US" sz="2800" dirty="0">
                <a:solidFill>
                  <a:schemeClr val="accent2">
                    <a:lumMod val="60000"/>
                    <a:lumOff val="40000"/>
                  </a:schemeClr>
                </a:solidFill>
                <a:sym typeface="Wingdings" panose="05000000000000000000" pitchFamily="2" charset="2"/>
              </a:rPr>
              <a:t>A test sent to an endpoint (e.g., http://example.com) to check whether it is up and how fast it responds</a:t>
            </a: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endParaRPr lang="en-US" sz="2800" dirty="0">
              <a:solidFill>
                <a:schemeClr val="accent2">
                  <a:lumMod val="60000"/>
                  <a:lumOff val="40000"/>
                </a:schemeClr>
              </a:solidFill>
              <a:sym typeface="Wingdings" panose="05000000000000000000" pitchFamily="2" charset="2"/>
            </a:endParaRPr>
          </a:p>
          <a:p>
            <a:pPr>
              <a:buFont typeface="Arial" panose="020B0604020202020204" pitchFamily="34" charset="0"/>
              <a:buChar char="•"/>
            </a:pPr>
            <a:r>
              <a:rPr lang="en-US" sz="2800" dirty="0">
                <a:solidFill>
                  <a:schemeClr val="accent2">
                    <a:lumMod val="60000"/>
                    <a:lumOff val="40000"/>
                  </a:schemeClr>
                </a:solidFill>
                <a:sym typeface="Wingdings" panose="05000000000000000000" pitchFamily="2" charset="2"/>
              </a:rPr>
              <a:t>http://localhost:9115/probe?module=icmp&amp;target=digikala.com</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82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Black box exporter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957185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http://188.121.102.240:9115/probe?target=188.121.102.240:9082&amp;module=tcp_connect</a:t>
            </a: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check port open or close</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http://188.121.102.240:9115/probe?target=digikala.com&amp;module=dns_check</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For </a:t>
            </a:r>
            <a:r>
              <a:rPr lang="en-US" sz="2800" dirty="0" err="1">
                <a:solidFill>
                  <a:schemeClr val="accent2">
                    <a:lumMod val="60000"/>
                    <a:lumOff val="40000"/>
                  </a:schemeClr>
                </a:solidFill>
              </a:rPr>
              <a:t>dns</a:t>
            </a:r>
            <a:r>
              <a:rPr lang="en-US" sz="2800" dirty="0">
                <a:solidFill>
                  <a:schemeClr val="accent2">
                    <a:lumMod val="60000"/>
                    <a:lumOff val="40000"/>
                  </a:schemeClr>
                </a:solidFill>
              </a:rPr>
              <a:t> resolve </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debug-=true show many log</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5">
                  <a:extLst>
                    <a:ext uri="{A12FA001-AC4F-418D-AE19-62706E023703}">
                      <ahyp:hlinkClr xmlns:ahyp="http://schemas.microsoft.com/office/drawing/2018/hyperlinkcolor" val="tx"/>
                    </a:ext>
                  </a:extLst>
                </a:hlinkClick>
              </a:rPr>
              <a:t>http://188.121.102.240:9115/probe?module=http_2xx&amp;target=digikala.com&amp;debug=true</a:t>
            </a: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hlinkClick r:id="rId6">
                  <a:extLst>
                    <a:ext uri="{A12FA001-AC4F-418D-AE19-62706E023703}">
                      <ahyp:hlinkClr xmlns:ahyp="http://schemas.microsoft.com/office/drawing/2018/hyperlinkcolor" val="tx"/>
                    </a:ext>
                  </a:extLst>
                </a:hlinkClick>
              </a:rPr>
              <a:t>http://188.121.102.240:9115/probe?module=http_2xx&amp;target=portalcando.ir&amp;debug=true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hlinkClick r:id="rId7">
                  <a:extLst>
                    <a:ext uri="{A12FA001-AC4F-418D-AE19-62706E023703}">
                      <ahyp:hlinkClr xmlns:ahyp="http://schemas.microsoft.com/office/drawing/2018/hyperlinkcolor" val="tx"/>
                    </a:ext>
                  </a:extLst>
                </a:hlinkClick>
              </a:rPr>
              <a:t>http://188.121.102.240:9115/probe?module=asghar_ssl&amp;target=portal.cando.ac&amp;debug=true</a:t>
            </a: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Check </a:t>
            </a:r>
            <a:r>
              <a:rPr lang="en-US" sz="2800" dirty="0" err="1">
                <a:solidFill>
                  <a:schemeClr val="accent2">
                    <a:lumMod val="60000"/>
                    <a:lumOff val="40000"/>
                  </a:schemeClr>
                </a:solidFill>
              </a:rPr>
              <a:t>ssl</a:t>
            </a:r>
            <a:r>
              <a:rPr lang="en-US" sz="2800" dirty="0">
                <a:solidFill>
                  <a:schemeClr val="accent2">
                    <a:lumMod val="60000"/>
                    <a:lumOff val="40000"/>
                  </a:schemeClr>
                </a:solidFill>
              </a:rPr>
              <a:t> fail or </a:t>
            </a:r>
            <a:r>
              <a:rPr lang="en-US" sz="2800" dirty="0" err="1">
                <a:solidFill>
                  <a:schemeClr val="accent2">
                    <a:lumMod val="60000"/>
                    <a:lumOff val="40000"/>
                  </a:schemeClr>
                </a:solidFill>
              </a:rPr>
              <a:t>succes</a:t>
            </a:r>
            <a:endParaRPr lang="en-US" sz="2800" dirty="0">
              <a:solidFill>
                <a:schemeClr val="accent2">
                  <a:lumMod val="60000"/>
                  <a:lumOff val="40000"/>
                </a:schemeClr>
              </a:solidFill>
            </a:endParaRP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9174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8710077"/>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Service Discovery in Prometheus?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Service discovery in Prometheus is the mechanism by which it dynamically finds targets (exporters or instrumented applications) to scrape metrics from, rather than relying only on static </a:t>
            </a:r>
            <a:r>
              <a:rPr lang="en-US" sz="2800" dirty="0" err="1">
                <a:solidFill>
                  <a:schemeClr val="accent2">
                    <a:lumMod val="60000"/>
                    <a:lumOff val="40000"/>
                  </a:schemeClr>
                </a:solidFill>
              </a:rPr>
              <a:t>configuration.This</a:t>
            </a:r>
            <a:r>
              <a:rPr lang="en-US" sz="2800" dirty="0">
                <a:solidFill>
                  <a:schemeClr val="accent2">
                    <a:lumMod val="60000"/>
                    <a:lumOff val="40000"/>
                  </a:schemeClr>
                </a:solidFill>
              </a:rPr>
              <a:t> is essential in dynamic environments like Kubernetes, where services and pods are frequently added or removed.</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40000"/>
                    <a:lumOff val="60000"/>
                  </a:schemeClr>
                </a:solidFill>
              </a:rPr>
              <a:t>Kubernetes (Most Popular)Highly dynamic, uses Kubernetes API to find targets (Pods, Services, Endpoints, Nodes, etc.)</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Docker </a:t>
            </a:r>
            <a:r>
              <a:rPr lang="en-US" sz="2800" dirty="0" err="1">
                <a:solidFill>
                  <a:schemeClr val="accent2">
                    <a:lumMod val="40000"/>
                    <a:lumOff val="60000"/>
                  </a:schemeClr>
                </a:solidFill>
              </a:rPr>
              <a:t>SwarmUses</a:t>
            </a:r>
            <a:r>
              <a:rPr lang="en-US" sz="2800" dirty="0">
                <a:solidFill>
                  <a:schemeClr val="accent2">
                    <a:lumMod val="40000"/>
                    <a:lumOff val="60000"/>
                  </a:schemeClr>
                </a:solidFill>
              </a:rPr>
              <a:t> Docker labels and APIs to find services and tasks.</a:t>
            </a:r>
          </a:p>
          <a:p>
            <a:endParaRPr lang="en-US" sz="2800" dirty="0">
              <a:solidFill>
                <a:schemeClr val="accent2">
                  <a:lumMod val="40000"/>
                  <a:lumOff val="60000"/>
                </a:schemeClr>
              </a:solidFill>
            </a:endParaRPr>
          </a:p>
          <a:p>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 Cloud Provider-</a:t>
            </a:r>
            <a:r>
              <a:rPr lang="en-US" sz="2800" dirty="0" err="1">
                <a:solidFill>
                  <a:schemeClr val="accent2">
                    <a:lumMod val="40000"/>
                    <a:lumOff val="60000"/>
                  </a:schemeClr>
                </a:solidFill>
              </a:rPr>
              <a:t>basedPrometheus</a:t>
            </a:r>
            <a:r>
              <a:rPr lang="en-US" sz="2800" dirty="0">
                <a:solidFill>
                  <a:schemeClr val="accent2">
                    <a:lumMod val="40000"/>
                    <a:lumOff val="60000"/>
                  </a:schemeClr>
                </a:solidFill>
              </a:rPr>
              <a:t> supports automatic discovery for:</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Ansible Playbook: Use Ansible to discover hosts and generate JSON files with Prometheus target definitions.</a:t>
            </a: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471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50" y="1720850"/>
            <a:ext cx="16660377" cy="2677656"/>
          </a:xfrm>
          <a:prstGeom prst="rect">
            <a:avLst/>
          </a:prstGeom>
          <a:noFill/>
        </p:spPr>
        <p:txBody>
          <a:bodyPr wrap="square">
            <a:spAutoFit/>
          </a:bodyPr>
          <a:lstStyle/>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D098C8C-2A6F-67E8-794C-14CEC0C7C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01533"/>
            <a:ext cx="11544300" cy="7501159"/>
          </a:xfrm>
          <a:prstGeom prst="rect">
            <a:avLst/>
          </a:prstGeom>
        </p:spPr>
      </p:pic>
    </p:spTree>
    <p:extLst>
      <p:ext uri="{BB962C8B-B14F-4D97-AF65-F5344CB8AC3E}">
        <p14:creationId xmlns:p14="http://schemas.microsoft.com/office/powerpoint/2010/main" val="5376232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9" y="577850"/>
            <a:ext cx="18288000" cy="10286977"/>
          </a:xfrm>
          <a:prstGeom prst="rect">
            <a:avLst/>
          </a:prstGeom>
        </p:spPr>
      </p:pic>
      <p:sp>
        <p:nvSpPr>
          <p:cNvPr id="3" name="object 3"/>
          <p:cNvSpPr txBox="1">
            <a:spLocks noGrp="1"/>
          </p:cNvSpPr>
          <p:nvPr>
            <p:ph type="title"/>
          </p:nvPr>
        </p:nvSpPr>
        <p:spPr>
          <a:xfrm>
            <a:off x="1416050" y="697008"/>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Service Discovery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820161" y="2263584"/>
            <a:ext cx="16660377" cy="9140964"/>
          </a:xfrm>
          <a:prstGeom prst="rect">
            <a:avLst/>
          </a:prstGeom>
          <a:noFill/>
        </p:spPr>
        <p:txBody>
          <a:bodyPr wrap="square">
            <a:spAutoFit/>
          </a:bodyPr>
          <a:lstStyle/>
          <a:p>
            <a:pPr>
              <a:buFont typeface="Arial" panose="020B0604020202020204" pitchFamily="34" charset="0"/>
              <a:buChar char="•"/>
            </a:pP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 is a Prometheus feature that allows it to read target lists (i.e. what to monitor) from JSON or YAML files. These files define the scrape targets and optional labels.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err="1">
                <a:solidFill>
                  <a:schemeClr val="accent2">
                    <a:lumMod val="40000"/>
                    <a:lumOff val="60000"/>
                  </a:schemeClr>
                </a:solidFill>
              </a:rPr>
              <a:t>scrape_configs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a:t>
            </a:r>
            <a:r>
              <a:rPr lang="en-US" sz="2800" dirty="0" err="1">
                <a:solidFill>
                  <a:schemeClr val="accent2">
                    <a:lumMod val="40000"/>
                    <a:lumOff val="60000"/>
                  </a:schemeClr>
                </a:solidFill>
              </a:rPr>
              <a:t>job_name</a:t>
            </a:r>
            <a:r>
              <a:rPr lang="en-US" sz="2800" dirty="0">
                <a:solidFill>
                  <a:schemeClr val="accent2">
                    <a:lumMod val="40000"/>
                    <a:lumOff val="60000"/>
                  </a:schemeClr>
                </a:solidFill>
              </a:rPr>
              <a:t>: '</a:t>
            </a:r>
            <a:r>
              <a:rPr lang="en-US" sz="2800" dirty="0" err="1">
                <a:solidFill>
                  <a:schemeClr val="accent2">
                    <a:lumMod val="40000"/>
                    <a:lumOff val="60000"/>
                  </a:schemeClr>
                </a:solidFill>
              </a:rPr>
              <a:t>node_exporter</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file_sd_configs</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 files:</a:t>
            </a:r>
          </a:p>
          <a:p>
            <a:pPr>
              <a:buFont typeface="Arial" panose="020B0604020202020204" pitchFamily="34" charset="0"/>
              <a:buChar char="•"/>
            </a:pPr>
            <a:r>
              <a:rPr lang="en-US" sz="2800" dirty="0">
                <a:solidFill>
                  <a:schemeClr val="accent2">
                    <a:lumMod val="40000"/>
                    <a:lumOff val="60000"/>
                  </a:schemeClr>
                </a:solidFill>
              </a:rPr>
              <a:t>        - 'targets/</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r>
              <a:rPr lang="en-US" sz="2800" dirty="0" err="1">
                <a:solidFill>
                  <a:schemeClr val="accent2">
                    <a:lumMod val="40000"/>
                    <a:lumOff val="60000"/>
                  </a:schemeClr>
                </a:solidFill>
              </a:rPr>
              <a:t>refresh_interval</a:t>
            </a:r>
            <a:r>
              <a:rPr lang="en-US" sz="2800" dirty="0">
                <a:solidFill>
                  <a:schemeClr val="accent2">
                    <a:lumMod val="40000"/>
                    <a:lumOff val="60000"/>
                  </a:schemeClr>
                </a:solidFill>
              </a:rPr>
              <a:t>: 30s</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r>
              <a:rPr lang="en-US" sz="2800" dirty="0">
                <a:solidFill>
                  <a:schemeClr val="accent2">
                    <a:lumMod val="40000"/>
                    <a:lumOff val="60000"/>
                  </a:schemeClr>
                </a:solidFill>
              </a:rPr>
              <a:t>This is file (</a:t>
            </a:r>
            <a:r>
              <a:rPr lang="en-US" sz="2800" dirty="0" err="1">
                <a:solidFill>
                  <a:schemeClr val="accent2">
                    <a:lumMod val="40000"/>
                    <a:lumOff val="60000"/>
                  </a:schemeClr>
                </a:solidFill>
              </a:rPr>
              <a:t>node_exporter_targets.json</a:t>
            </a: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r>
              <a:rPr lang="en-US" sz="2800" dirty="0">
                <a:solidFill>
                  <a:schemeClr val="accent2">
                    <a:lumMod val="40000"/>
                    <a:lumOff val="60000"/>
                  </a:schemeClr>
                </a:solidFill>
              </a:rPr>
              <a:t>    "targets": ["10.0.0.1:9100", "10.0.0.2:9100"],</a:t>
            </a:r>
          </a:p>
          <a:p>
            <a:pPr>
              <a:buFont typeface="Arial" panose="020B0604020202020204" pitchFamily="34" charset="0"/>
              <a:buChar char="•"/>
            </a:pPr>
            <a:r>
              <a:rPr lang="en-US" sz="2800" dirty="0">
                <a:solidFill>
                  <a:schemeClr val="accent2">
                    <a:lumMod val="40000"/>
                    <a:lumOff val="60000"/>
                  </a:schemeClr>
                </a:solidFill>
              </a:rPr>
              <a:t>    "labels": {</a:t>
            </a:r>
          </a:p>
          <a:p>
            <a:pPr>
              <a:buFont typeface="Arial" panose="020B0604020202020204" pitchFamily="34" charset="0"/>
              <a:buChar char="•"/>
            </a:pPr>
            <a:r>
              <a:rPr lang="en-US" sz="2800" dirty="0">
                <a:solidFill>
                  <a:schemeClr val="accent2">
                    <a:lumMod val="40000"/>
                    <a:lumOff val="60000"/>
                  </a:schemeClr>
                </a:solidFill>
              </a:rPr>
              <a:t>      "env": "production",</a:t>
            </a:r>
          </a:p>
          <a:p>
            <a:pPr>
              <a:buFont typeface="Arial" panose="020B0604020202020204" pitchFamily="34" charset="0"/>
              <a:buChar char="•"/>
            </a:pPr>
            <a:r>
              <a:rPr lang="en-US" sz="2800" dirty="0">
                <a:solidFill>
                  <a:schemeClr val="accent2">
                    <a:lumMod val="40000"/>
                    <a:lumOff val="60000"/>
                  </a:schemeClr>
                </a:solidFill>
              </a:rPr>
              <a:t>      "role": "web"</a:t>
            </a:r>
          </a:p>
          <a:p>
            <a:pPr>
              <a:buFont typeface="Arial" panose="020B0604020202020204" pitchFamily="34" charset="0"/>
              <a:buChar char="•"/>
            </a:pPr>
            <a:r>
              <a:rPr lang="en-US" sz="2800" dirty="0">
                <a:solidFill>
                  <a:schemeClr val="accent2">
                    <a:lumMod val="40000"/>
                    <a:lumOff val="60000"/>
                  </a:schemeClr>
                </a:solidFill>
              </a:rPr>
              <a:t>    }</a:t>
            </a:r>
          </a:p>
          <a:p>
            <a:pPr>
              <a:buFont typeface="Arial" panose="020B0604020202020204" pitchFamily="34" charset="0"/>
              <a:buChar char="•"/>
            </a:pPr>
            <a:endParaRPr lang="en-US" sz="2800" dirty="0">
              <a:solidFill>
                <a:schemeClr val="accent2">
                  <a:lumMod val="40000"/>
                  <a:lumOff val="6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14812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6555641"/>
          </a:xfrm>
          <a:prstGeom prst="rect">
            <a:avLst/>
          </a:prstGeom>
          <a:noFill/>
        </p:spPr>
        <p:txBody>
          <a:bodyPr wrap="square">
            <a:spAutoFit/>
          </a:bodyPr>
          <a:lstStyle/>
          <a:p>
            <a:pPr>
              <a:buFont typeface="Arial" panose="020B0604020202020204" pitchFamily="34" charset="0"/>
              <a:buChar char="•"/>
            </a:pPr>
            <a:r>
              <a:rPr lang="en-US" sz="2800" dirty="0">
                <a:solidFill>
                  <a:schemeClr val="accent2">
                    <a:lumMod val="60000"/>
                    <a:lumOff val="40000"/>
                  </a:schemeClr>
                </a:solidFill>
              </a:rPr>
              <a:t>What is Prometheus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Federation is a method to aggregate and centralize metrics from multiple Prometheus servers by having one Prometheus server scrape metrics from others.</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Why use Federation?</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r>
              <a:rPr lang="en-US" sz="2800" dirty="0">
                <a:solidFill>
                  <a:schemeClr val="accent2">
                    <a:lumMod val="60000"/>
                    <a:lumOff val="40000"/>
                  </a:schemeClr>
                </a:solidFill>
              </a:rPr>
              <a:t>Scale Prometheus horizontally (e.g., multiple Prometheus instances collecting metrics from different clusters or regions)</a:t>
            </a:r>
          </a:p>
          <a:p>
            <a:pPr>
              <a:buFont typeface="Arial" panose="020B0604020202020204" pitchFamily="34" charset="0"/>
              <a:buChar char="•"/>
            </a:pPr>
            <a:r>
              <a:rPr lang="en-US" sz="2800" dirty="0">
                <a:solidFill>
                  <a:schemeClr val="accent2">
                    <a:lumMod val="60000"/>
                    <a:lumOff val="40000"/>
                  </a:schemeClr>
                </a:solidFill>
              </a:rPr>
              <a:t>Centralize metrics in a single Prometheus for global queries or long-term storage</a:t>
            </a:r>
          </a:p>
          <a:p>
            <a:pPr>
              <a:buFont typeface="Arial" panose="020B0604020202020204" pitchFamily="34" charset="0"/>
              <a:buChar char="•"/>
            </a:pPr>
            <a:r>
              <a:rPr lang="en-US" sz="2800" dirty="0">
                <a:solidFill>
                  <a:schemeClr val="accent2">
                    <a:lumMod val="60000"/>
                    <a:lumOff val="40000"/>
                  </a:schemeClr>
                </a:solidFill>
              </a:rPr>
              <a:t>Separate concerns: local Prometheus for scraping local targets, federated Prometheus for global visibility</a:t>
            </a: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01156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7862" y="116791"/>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Prometheus  Federation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65779AF-CB89-3F12-722A-8A045D408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050" y="2153718"/>
            <a:ext cx="13677900" cy="6857998"/>
          </a:xfrm>
          <a:prstGeom prst="rect">
            <a:avLst/>
          </a:prstGeom>
        </p:spPr>
      </p:pic>
    </p:spTree>
    <p:extLst>
      <p:ext uri="{BB962C8B-B14F-4D97-AF65-F5344CB8AC3E}">
        <p14:creationId xmlns:p14="http://schemas.microsoft.com/office/powerpoint/2010/main" val="5466114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Rules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40000"/>
                    <a:lumOff val="60000"/>
                  </a:schemeClr>
                </a:solidFill>
              </a:rPr>
              <a:t>In Prometheus, a rule is a way to process or act on time series data automatically. There are two types of rules:</a:t>
            </a:r>
            <a:endParaRPr lang="en-US" sz="2800" dirty="0"/>
          </a:p>
          <a:p>
            <a:endParaRPr lang="en-US" sz="2800" dirty="0">
              <a:solidFill>
                <a:schemeClr val="accent2">
                  <a:lumMod val="60000"/>
                  <a:lumOff val="40000"/>
                </a:schemeClr>
              </a:solidFill>
            </a:endParaRPr>
          </a:p>
          <a:p>
            <a:r>
              <a:rPr lang="en-US" sz="2800" dirty="0">
                <a:solidFill>
                  <a:schemeClr val="accent2">
                    <a:lumMod val="60000"/>
                    <a:lumOff val="40000"/>
                  </a:schemeClr>
                </a:solidFill>
              </a:rPr>
              <a:t>Why use them?</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Reduce load by reusing heavy queries</a:t>
            </a:r>
          </a:p>
          <a:p>
            <a:r>
              <a:rPr lang="en-US" sz="2800" dirty="0">
                <a:solidFill>
                  <a:schemeClr val="accent2">
                    <a:lumMod val="60000"/>
                    <a:lumOff val="40000"/>
                  </a:schemeClr>
                </a:solidFill>
              </a:rPr>
              <a:t>Create custom metrics (e.g. </a:t>
            </a:r>
            <a:r>
              <a:rPr lang="en-US" sz="2800" dirty="0" err="1">
                <a:solidFill>
                  <a:schemeClr val="accent2">
                    <a:lumMod val="60000"/>
                    <a:lumOff val="40000"/>
                  </a:schemeClr>
                </a:solidFill>
              </a:rPr>
              <a:t>http_errors_total</a:t>
            </a:r>
            <a:r>
              <a:rPr lang="en-US" sz="2800" dirty="0">
                <a:solidFill>
                  <a:schemeClr val="accent2">
                    <a:lumMod val="60000"/>
                    <a:lumOff val="40000"/>
                  </a:schemeClr>
                </a:solidFill>
              </a:rPr>
              <a: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a:solidFill>
                  <a:schemeClr val="accent2">
                    <a:lumMod val="60000"/>
                    <a:lumOff val="40000"/>
                  </a:schemeClr>
                </a:solidFill>
              </a:rPr>
              <a:t>- record: </a:t>
            </a:r>
            <a:r>
              <a:rPr lang="en-US" sz="2800" dirty="0" err="1">
                <a:solidFill>
                  <a:schemeClr val="accent2">
                    <a:lumMod val="60000"/>
                    <a:lumOff val="40000"/>
                  </a:schemeClr>
                </a:solidFill>
              </a:rPr>
              <a:t>job:cpu_usage:avg</a:t>
            </a:r>
            <a:endParaRPr lang="en-US" sz="2800" dirty="0">
              <a:solidFill>
                <a:schemeClr val="accent2">
                  <a:lumMod val="60000"/>
                  <a:lumOff val="40000"/>
                </a:schemeClr>
              </a:solidFill>
            </a:endParaRPr>
          </a:p>
          <a:p>
            <a:r>
              <a:rPr lang="en-US" sz="2800" dirty="0">
                <a:solidFill>
                  <a:schemeClr val="accent2">
                    <a:lumMod val="60000"/>
                    <a:lumOff val="40000"/>
                  </a:schemeClr>
                </a:solidFill>
              </a:rPr>
              <a:t>  expr: avg(rate(</a:t>
            </a:r>
            <a:r>
              <a:rPr lang="en-US" sz="2800" dirty="0" err="1">
                <a:solidFill>
                  <a:schemeClr val="accent2">
                    <a:lumMod val="60000"/>
                    <a:lumOff val="40000"/>
                  </a:schemeClr>
                </a:solidFill>
              </a:rPr>
              <a:t>container_cpu_usage_seconds_total</a:t>
            </a:r>
            <a:r>
              <a:rPr lang="en-US" sz="2800" dirty="0">
                <a:solidFill>
                  <a:schemeClr val="accent2">
                    <a:lumMod val="60000"/>
                    <a:lumOff val="40000"/>
                  </a:schemeClr>
                </a:solidFill>
              </a:rPr>
              <a:t>[5m])) by (job)</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749879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5693866"/>
          </a:xfrm>
          <a:prstGeom prst="rect">
            <a:avLst/>
          </a:prstGeom>
          <a:noFill/>
        </p:spPr>
        <p:txBody>
          <a:bodyPr wrap="square">
            <a:spAutoFit/>
          </a:bodyPr>
          <a:lstStyle/>
          <a:p>
            <a:r>
              <a:rPr lang="en-US" sz="2800" dirty="0">
                <a:solidFill>
                  <a:schemeClr val="accent2">
                    <a:lumMod val="40000"/>
                    <a:lumOff val="60000"/>
                  </a:schemeClr>
                </a:solidFill>
              </a:rPr>
              <a:t>What is </a:t>
            </a:r>
            <a:r>
              <a:rPr lang="en-US" sz="2800" dirty="0" err="1">
                <a:solidFill>
                  <a:schemeClr val="accent2">
                    <a:lumMod val="40000"/>
                    <a:lumOff val="60000"/>
                  </a:schemeClr>
                </a:solidFill>
              </a:rPr>
              <a:t>Alertmanager</a:t>
            </a:r>
            <a:r>
              <a:rPr lang="en-US" sz="2800" dirty="0">
                <a:solidFill>
                  <a:schemeClr val="accent2">
                    <a:lumMod val="40000"/>
                    <a:lumOff val="60000"/>
                  </a:schemeClr>
                </a:solidFill>
              </a:rPr>
              <a:t>?</a:t>
            </a:r>
          </a:p>
          <a:p>
            <a:endParaRPr lang="en-US" sz="2800" dirty="0">
              <a:solidFill>
                <a:schemeClr val="accent2">
                  <a:lumMod val="40000"/>
                  <a:lumOff val="60000"/>
                </a:schemeClr>
              </a:solidFill>
            </a:endParaRPr>
          </a:p>
          <a:p>
            <a:r>
              <a:rPr lang="en-US" sz="2800" dirty="0">
                <a:solidFill>
                  <a:schemeClr val="accent2">
                    <a:lumMod val="40000"/>
                    <a:lumOff val="60000"/>
                  </a:schemeClr>
                </a:solidFill>
              </a:rPr>
              <a:t>Part of the Prometheus </a:t>
            </a:r>
            <a:r>
              <a:rPr lang="en-US" sz="2800" dirty="0" err="1">
                <a:solidFill>
                  <a:schemeClr val="accent2">
                    <a:lumMod val="40000"/>
                    <a:lumOff val="60000"/>
                  </a:schemeClr>
                </a:solidFill>
              </a:rPr>
              <a:t>ecosystemResponsible</a:t>
            </a:r>
            <a:r>
              <a:rPr lang="en-US" sz="2800" dirty="0">
                <a:solidFill>
                  <a:schemeClr val="accent2">
                    <a:lumMod val="40000"/>
                    <a:lumOff val="60000"/>
                  </a:schemeClr>
                </a:solidFill>
              </a:rPr>
              <a:t> </a:t>
            </a:r>
            <a:r>
              <a:rPr lang="en-US" sz="2800" dirty="0" err="1">
                <a:solidFill>
                  <a:schemeClr val="accent2">
                    <a:lumMod val="40000"/>
                    <a:lumOff val="60000"/>
                  </a:schemeClr>
                </a:solidFill>
              </a:rPr>
              <a:t>for:Managing</a:t>
            </a:r>
            <a:r>
              <a:rPr lang="en-US" sz="2800" dirty="0">
                <a:solidFill>
                  <a:schemeClr val="accent2">
                    <a:lumMod val="40000"/>
                    <a:lumOff val="60000"/>
                  </a:schemeClr>
                </a:solidFill>
              </a:rPr>
              <a:t> alerts sent by </a:t>
            </a:r>
            <a:r>
              <a:rPr lang="en-US" sz="2800" dirty="0" err="1">
                <a:solidFill>
                  <a:schemeClr val="accent2">
                    <a:lumMod val="40000"/>
                    <a:lumOff val="60000"/>
                  </a:schemeClr>
                </a:solidFill>
              </a:rPr>
              <a:t>PrometheusGrouping</a:t>
            </a:r>
            <a:r>
              <a:rPr lang="en-US" sz="2800" dirty="0">
                <a:solidFill>
                  <a:schemeClr val="accent2">
                    <a:lumMod val="40000"/>
                    <a:lumOff val="60000"/>
                  </a:schemeClr>
                </a:solidFill>
              </a:rPr>
              <a:t>, deduplicating, and routing </a:t>
            </a:r>
            <a:r>
              <a:rPr lang="en-US" sz="2800" dirty="0" err="1">
                <a:solidFill>
                  <a:schemeClr val="accent2">
                    <a:lumMod val="40000"/>
                    <a:lumOff val="60000"/>
                  </a:schemeClr>
                </a:solidFill>
              </a:rPr>
              <a:t>alertsSending</a:t>
            </a:r>
            <a:r>
              <a:rPr lang="en-US" sz="2800" dirty="0">
                <a:solidFill>
                  <a:schemeClr val="accent2">
                    <a:lumMod val="40000"/>
                    <a:lumOff val="60000"/>
                  </a:schemeClr>
                </a:solidFill>
              </a:rPr>
              <a:t> notifications (e.g., email, Slack, PagerDuty</a:t>
            </a:r>
            <a:r>
              <a:rPr lang="en-US" sz="2800" dirty="0"/>
              <a:t>)</a:t>
            </a:r>
          </a:p>
          <a:p>
            <a:endParaRPr lang="en-US" sz="2800" dirty="0"/>
          </a:p>
          <a:p>
            <a:endParaRPr lang="en-US" sz="2800" dirty="0"/>
          </a:p>
          <a:p>
            <a:r>
              <a:rPr lang="en-US" sz="2800" dirty="0"/>
              <a:t>[ </a:t>
            </a:r>
            <a:r>
              <a:rPr lang="en-US" sz="2800" dirty="0">
                <a:solidFill>
                  <a:schemeClr val="accent2">
                    <a:lumMod val="60000"/>
                    <a:lumOff val="40000"/>
                  </a:schemeClr>
                </a:solidFill>
              </a:rPr>
              <a:t>Prometheus ] → [ </a:t>
            </a:r>
            <a:r>
              <a:rPr lang="en-US" sz="2800" dirty="0" err="1">
                <a:solidFill>
                  <a:schemeClr val="accent2">
                    <a:lumMod val="60000"/>
                    <a:lumOff val="40000"/>
                  </a:schemeClr>
                </a:solidFill>
              </a:rPr>
              <a:t>Alertmanager</a:t>
            </a:r>
            <a:r>
              <a:rPr lang="en-US" sz="2800" dirty="0">
                <a:solidFill>
                  <a:schemeClr val="accent2">
                    <a:lumMod val="60000"/>
                    <a:lumOff val="40000"/>
                  </a:schemeClr>
                </a:solidFill>
              </a:rPr>
              <a:t> ] → [ Slack / Email / etc. ]</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pic>
        <p:nvPicPr>
          <p:cNvPr id="7" name="Picture 6">
            <a:extLst>
              <a:ext uri="{FF2B5EF4-FFF2-40B4-BE49-F238E27FC236}">
                <a16:creationId xmlns:a16="http://schemas.microsoft.com/office/drawing/2014/main" id="{7F098BCB-5C2F-E1B2-1680-305345A90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382" y="6263611"/>
            <a:ext cx="7749230" cy="3010586"/>
          </a:xfrm>
          <a:prstGeom prst="rect">
            <a:avLst/>
          </a:prstGeom>
        </p:spPr>
      </p:pic>
    </p:spTree>
    <p:extLst>
      <p:ext uri="{BB962C8B-B14F-4D97-AF65-F5344CB8AC3E}">
        <p14:creationId xmlns:p14="http://schemas.microsoft.com/office/powerpoint/2010/main" val="904500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554810"/>
            <a:ext cx="15278100" cy="6555641"/>
          </a:xfrm>
          <a:prstGeom prst="rect">
            <a:avLst/>
          </a:prstGeom>
          <a:noFill/>
        </p:spPr>
        <p:txBody>
          <a:bodyPr wrap="square">
            <a:spAutoFit/>
          </a:bodyPr>
          <a:lstStyle/>
          <a:p>
            <a:r>
              <a:rPr lang="en-US" sz="2800" dirty="0">
                <a:solidFill>
                  <a:schemeClr val="accent2">
                    <a:lumMod val="60000"/>
                    <a:lumOff val="40000"/>
                  </a:schemeClr>
                </a:solidFill>
              </a:rPr>
              <a:t>1-Prometheus triggers alerts based on rules</a:t>
            </a:r>
          </a:p>
          <a:p>
            <a:r>
              <a:rPr lang="en-US" sz="2800" dirty="0">
                <a:solidFill>
                  <a:schemeClr val="accent2">
                    <a:lumMod val="60000"/>
                    <a:lumOff val="40000"/>
                  </a:schemeClr>
                </a:solidFill>
              </a:rPr>
              <a:t>2-Alertmanager receives them</a:t>
            </a:r>
          </a:p>
          <a:p>
            <a:r>
              <a:rPr lang="en-US" sz="2800" dirty="0">
                <a:solidFill>
                  <a:schemeClr val="accent2">
                    <a:lumMod val="60000"/>
                    <a:lumOff val="40000"/>
                  </a:schemeClr>
                </a:solidFill>
              </a:rPr>
              <a:t>3-Sends them to people or systems</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r>
              <a:rPr lang="en-US" sz="2800" dirty="0" err="1">
                <a:solidFill>
                  <a:schemeClr val="accent2">
                    <a:lumMod val="60000"/>
                    <a:lumOff val="40000"/>
                  </a:schemeClr>
                </a:solidFill>
              </a:rPr>
              <a:t>Scenario:Your</a:t>
            </a:r>
            <a:r>
              <a:rPr lang="en-US" sz="2800" dirty="0">
                <a:solidFill>
                  <a:schemeClr val="accent2">
                    <a:lumMod val="60000"/>
                    <a:lumOff val="40000"/>
                  </a:schemeClr>
                </a:solidFill>
              </a:rPr>
              <a:t> server’s CPU is over 90% for 5 minutes →</a:t>
            </a:r>
          </a:p>
          <a:p>
            <a:endParaRPr lang="en-US" sz="2800" dirty="0">
              <a:solidFill>
                <a:schemeClr val="accent2">
                  <a:lumMod val="60000"/>
                  <a:lumOff val="40000"/>
                </a:schemeClr>
              </a:solidFill>
            </a:endParaRPr>
          </a:p>
          <a:p>
            <a:r>
              <a:rPr lang="en-US" sz="2800" dirty="0">
                <a:solidFill>
                  <a:schemeClr val="accent2">
                    <a:lumMod val="60000"/>
                    <a:lumOff val="40000"/>
                  </a:schemeClr>
                </a:solidFill>
              </a:rPr>
              <a:t> </a:t>
            </a:r>
          </a:p>
          <a:p>
            <a:r>
              <a:rPr lang="en-US" sz="2800" dirty="0">
                <a:solidFill>
                  <a:schemeClr val="accent2">
                    <a:lumMod val="60000"/>
                    <a:lumOff val="40000"/>
                  </a:schemeClr>
                </a:solidFill>
              </a:rPr>
              <a:t>Alert is </a:t>
            </a:r>
            <a:r>
              <a:rPr lang="en-US" sz="2800" dirty="0" err="1">
                <a:solidFill>
                  <a:schemeClr val="accent2">
                    <a:lumMod val="60000"/>
                    <a:lumOff val="40000"/>
                  </a:schemeClr>
                </a:solidFill>
              </a:rPr>
              <a:t>triggeredFlow</a:t>
            </a:r>
            <a:r>
              <a:rPr lang="en-US" sz="2800" dirty="0">
                <a:solidFill>
                  <a:schemeClr val="accent2">
                    <a:lumMod val="60000"/>
                    <a:lumOff val="40000"/>
                  </a:schemeClr>
                </a:solidFill>
              </a:rPr>
              <a:t>:</a:t>
            </a:r>
          </a:p>
          <a:p>
            <a:r>
              <a:rPr lang="en-US" sz="2800" dirty="0">
                <a:solidFill>
                  <a:schemeClr val="accent2">
                    <a:lumMod val="60000"/>
                    <a:lumOff val="40000"/>
                  </a:schemeClr>
                </a:solidFill>
              </a:rPr>
              <a:t>Prometheus sees it via alert rule</a:t>
            </a:r>
          </a:p>
          <a:p>
            <a:r>
              <a:rPr lang="en-US" sz="2800" dirty="0">
                <a:solidFill>
                  <a:schemeClr val="accent2">
                    <a:lumMod val="60000"/>
                    <a:lumOff val="40000"/>
                  </a:schemeClr>
                </a:solidFill>
              </a:rPr>
              <a:t>Sends alert to </a:t>
            </a:r>
            <a:r>
              <a:rPr lang="en-US" sz="2800" dirty="0" err="1">
                <a:solidFill>
                  <a:schemeClr val="accent2">
                    <a:lumMod val="60000"/>
                    <a:lumOff val="40000"/>
                  </a:schemeClr>
                </a:solidFill>
              </a:rPr>
              <a:t>Alertmanager</a:t>
            </a:r>
            <a:endParaRPr lang="en-US" sz="2800" dirty="0">
              <a:solidFill>
                <a:schemeClr val="accent2">
                  <a:lumMod val="60000"/>
                  <a:lumOff val="40000"/>
                </a:schemeClr>
              </a:solidFill>
            </a:endParaRPr>
          </a:p>
          <a:p>
            <a:r>
              <a:rPr lang="en-US" sz="2800" dirty="0" err="1">
                <a:solidFill>
                  <a:schemeClr val="accent2">
                    <a:lumMod val="60000"/>
                    <a:lumOff val="40000"/>
                  </a:schemeClr>
                </a:solidFill>
              </a:rPr>
              <a:t>Alertmanager</a:t>
            </a:r>
            <a:r>
              <a:rPr lang="en-US" sz="2800" dirty="0">
                <a:solidFill>
                  <a:schemeClr val="accent2">
                    <a:lumMod val="60000"/>
                    <a:lumOff val="40000"/>
                  </a:schemeClr>
                </a:solidFill>
              </a:rPr>
              <a:t> sends it to Slack</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p>
        </p:txBody>
      </p:sp>
    </p:spTree>
    <p:extLst>
      <p:ext uri="{BB962C8B-B14F-4D97-AF65-F5344CB8AC3E}">
        <p14:creationId xmlns:p14="http://schemas.microsoft.com/office/powerpoint/2010/main" val="1188927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628377"/>
          </a:xfrm>
          <a:prstGeom prst="rect">
            <a:avLst/>
          </a:prstGeom>
        </p:spPr>
        <p:txBody>
          <a:bodyPr vert="horz" wrap="square" lIns="0" tIns="12700" rIns="0" bIns="0" rtlCol="0">
            <a:spAutoFit/>
          </a:bodyPr>
          <a:lstStyle/>
          <a:p>
            <a:pPr marL="12700" algn="ctr">
              <a:spcBef>
                <a:spcPts val="100"/>
              </a:spcBef>
            </a:pPr>
            <a:r>
              <a:rPr lang="en-US" sz="4000" dirty="0">
                <a:solidFill>
                  <a:schemeClr val="accent2">
                    <a:lumMod val="60000"/>
                    <a:lumOff val="40000"/>
                  </a:schemeClr>
                </a:solidFill>
              </a:rPr>
              <a:t>Alert Manager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832092"/>
          </a:xfrm>
          <a:prstGeom prst="rect">
            <a:avLst/>
          </a:prstGeom>
          <a:noFill/>
        </p:spPr>
        <p:txBody>
          <a:bodyPr wrap="square">
            <a:spAutoFit/>
          </a:bodyPr>
          <a:lstStyle/>
          <a:p>
            <a:r>
              <a:rPr lang="en-US" sz="2800">
                <a:solidFill>
                  <a:schemeClr val="accent2">
                    <a:lumMod val="60000"/>
                    <a:lumOff val="40000"/>
                  </a:schemeClr>
                </a:solidFill>
              </a:rPr>
              <a:t>global:</a:t>
            </a:r>
          </a:p>
          <a:p>
            <a:r>
              <a:rPr lang="en-US" sz="2800">
                <a:solidFill>
                  <a:schemeClr val="accent2">
                    <a:lumMod val="60000"/>
                    <a:lumOff val="40000"/>
                  </a:schemeClr>
                </a:solidFill>
              </a:rPr>
              <a:t>  smtp_smarthost: 'smtp.example.com:587'</a:t>
            </a:r>
          </a:p>
          <a:p>
            <a:r>
              <a:rPr lang="en-US" sz="2800">
                <a:solidFill>
                  <a:schemeClr val="accent2">
                    <a:lumMod val="60000"/>
                    <a:lumOff val="40000"/>
                  </a:schemeClr>
                </a:solidFill>
              </a:rPr>
              <a:t>  smtp_from: 'alert@example.com'</a:t>
            </a:r>
          </a:p>
          <a:p>
            <a:endParaRPr lang="en-US" sz="2800">
              <a:solidFill>
                <a:schemeClr val="accent2">
                  <a:lumMod val="60000"/>
                  <a:lumOff val="40000"/>
                </a:schemeClr>
              </a:solidFill>
            </a:endParaRPr>
          </a:p>
          <a:p>
            <a:r>
              <a:rPr lang="en-US" sz="2800">
                <a:solidFill>
                  <a:schemeClr val="accent2">
                    <a:lumMod val="60000"/>
                    <a:lumOff val="40000"/>
                  </a:schemeClr>
                </a:solidFill>
              </a:rPr>
              <a:t>route:</a:t>
            </a:r>
          </a:p>
          <a:p>
            <a:r>
              <a:rPr lang="en-US" sz="2800">
                <a:solidFill>
                  <a:schemeClr val="accent2">
                    <a:lumMod val="60000"/>
                    <a:lumOff val="40000"/>
                  </a:schemeClr>
                </a:solidFill>
              </a:rPr>
              <a:t>  receiver: 'email-notifications'</a:t>
            </a:r>
          </a:p>
          <a:p>
            <a:endParaRPr lang="en-US" sz="2800">
              <a:solidFill>
                <a:schemeClr val="accent2">
                  <a:lumMod val="60000"/>
                  <a:lumOff val="40000"/>
                </a:schemeClr>
              </a:solidFill>
            </a:endParaRPr>
          </a:p>
          <a:p>
            <a:r>
              <a:rPr lang="en-US" sz="2800">
                <a:solidFill>
                  <a:schemeClr val="accent2">
                    <a:lumMod val="60000"/>
                    <a:lumOff val="40000"/>
                  </a:schemeClr>
                </a:solidFill>
              </a:rPr>
              <a:t>receivers:</a:t>
            </a:r>
          </a:p>
          <a:p>
            <a:r>
              <a:rPr lang="en-US" sz="2800">
                <a:solidFill>
                  <a:schemeClr val="accent2">
                    <a:lumMod val="60000"/>
                    <a:lumOff val="40000"/>
                  </a:schemeClr>
                </a:solidFill>
              </a:rPr>
              <a:t>  - name: 'email-notifications'</a:t>
            </a:r>
          </a:p>
          <a:p>
            <a:r>
              <a:rPr lang="en-US" sz="2800">
                <a:solidFill>
                  <a:schemeClr val="accent2">
                    <a:lumMod val="60000"/>
                    <a:lumOff val="40000"/>
                  </a:schemeClr>
                </a:solidFill>
              </a:rPr>
              <a:t>    email_configs:</a:t>
            </a:r>
          </a:p>
          <a:p>
            <a:r>
              <a:rPr lang="en-US" sz="2800">
                <a:solidFill>
                  <a:schemeClr val="accent2">
                    <a:lumMod val="60000"/>
                    <a:lumOff val="40000"/>
                  </a:schemeClr>
                </a:solidFill>
              </a:rPr>
              <a:t>      - to: 'team@example.com'</a:t>
            </a:r>
            <a:endParaRPr lang="en-US" sz="2800" dirty="0"/>
          </a:p>
        </p:txBody>
      </p:sp>
    </p:spTree>
    <p:extLst>
      <p:ext uri="{BB962C8B-B14F-4D97-AF65-F5344CB8AC3E}">
        <p14:creationId xmlns:p14="http://schemas.microsoft.com/office/powerpoint/2010/main" val="410437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7417415"/>
          </a:xfrm>
          <a:prstGeom prst="rect">
            <a:avLst/>
          </a:prstGeom>
          <a:noFill/>
        </p:spPr>
        <p:txBody>
          <a:bodyPr wrap="square">
            <a:spAutoFit/>
          </a:bodyPr>
          <a:lstStyle/>
          <a:p>
            <a:r>
              <a:rPr lang="en-US" sz="2800" dirty="0">
                <a:solidFill>
                  <a:schemeClr val="accent2">
                    <a:lumMod val="60000"/>
                    <a:lumOff val="40000"/>
                  </a:schemeClr>
                </a:solidFill>
              </a:rPr>
              <a:t>MySQL Exporter If you’re looking to monitor MySQL performance and expose metrics for Prometheus, there’s a popular open-source tool called </a:t>
            </a:r>
            <a:r>
              <a:rPr lang="en-US" sz="2800" dirty="0" err="1">
                <a:solidFill>
                  <a:schemeClr val="accent2">
                    <a:lumMod val="60000"/>
                    <a:lumOff val="40000"/>
                  </a:schemeClr>
                </a:solidFill>
              </a:rPr>
              <a:t>mysqld_exporter</a:t>
            </a:r>
            <a:r>
              <a:rPr lang="en-US" sz="2800" dirty="0">
                <a:solidFill>
                  <a:schemeClr val="accent2">
                    <a:lumMod val="60000"/>
                    <a:lumOff val="40000"/>
                  </a:schemeClr>
                </a:solidFill>
              </a:rPr>
              <a:t> by </a:t>
            </a:r>
            <a:r>
              <a:rPr lang="en-US" sz="2800" dirty="0" err="1">
                <a:solidFill>
                  <a:schemeClr val="accent2">
                    <a:lumMod val="60000"/>
                    <a:lumOff val="40000"/>
                  </a:schemeClr>
                </a:solidFill>
              </a:rPr>
              <a:t>Prometheus.It</a:t>
            </a:r>
            <a:r>
              <a:rPr lang="en-US" sz="2800" dirty="0">
                <a:solidFill>
                  <a:schemeClr val="accent2">
                    <a:lumMod val="60000"/>
                    <a:lumOff val="40000"/>
                  </a:schemeClr>
                </a:solidFill>
              </a:rPr>
              <a:t> connects to MySQL and exports server stats (queries per second, connections, replication status, etc.) as Prometheus </a:t>
            </a:r>
            <a:r>
              <a:rPr lang="en-US" sz="2800" dirty="0" err="1">
                <a:solidFill>
                  <a:schemeClr val="accent2">
                    <a:lumMod val="60000"/>
                    <a:lumOff val="40000"/>
                  </a:schemeClr>
                </a:solidFill>
              </a:rPr>
              <a:t>metrics.Useful</a:t>
            </a:r>
            <a:r>
              <a:rPr lang="en-US" sz="2800" dirty="0">
                <a:solidFill>
                  <a:schemeClr val="accent2">
                    <a:lumMod val="60000"/>
                    <a:lumOff val="40000"/>
                  </a:schemeClr>
                </a:solidFill>
              </a:rPr>
              <a:t> for monitoring MySQL in a cloud-native environment.</a:t>
            </a: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146906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900697" y="763159"/>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 vs </a:t>
            </a:r>
            <a:r>
              <a:rPr lang="en-US" sz="3200" dirty="0" err="1">
                <a:solidFill>
                  <a:schemeClr val="accent2">
                    <a:lumMod val="60000"/>
                    <a:lumOff val="40000"/>
                  </a:schemeClr>
                </a:solidFill>
              </a:rPr>
              <a:t>Datasource</a:t>
            </a:r>
            <a:r>
              <a:rPr lang="en-US" sz="3200" dirty="0">
                <a:solidFill>
                  <a:schemeClr val="accent2">
                    <a:lumMod val="60000"/>
                    <a:lumOff val="40000"/>
                  </a:schemeClr>
                </a:solidFill>
              </a:rPr>
              <a:t> MySQL</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615949" y="2077757"/>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4401205"/>
          </a:xfrm>
          <a:prstGeom prst="rect">
            <a:avLst/>
          </a:prstGeom>
          <a:noFill/>
        </p:spPr>
        <p:txBody>
          <a:bodyPr wrap="square">
            <a:spAutoFit/>
          </a:bodyPr>
          <a:lstStyle/>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graphicFrame>
        <p:nvGraphicFramePr>
          <p:cNvPr id="7" name="Table 6">
            <a:extLst>
              <a:ext uri="{FF2B5EF4-FFF2-40B4-BE49-F238E27FC236}">
                <a16:creationId xmlns:a16="http://schemas.microsoft.com/office/drawing/2014/main" id="{0ED1AD1D-D04D-6AFA-9A18-1F1A93F755E3}"/>
              </a:ext>
            </a:extLst>
          </p:cNvPr>
          <p:cNvGraphicFramePr>
            <a:graphicFrameLocks noGrp="1"/>
          </p:cNvGraphicFramePr>
          <p:nvPr>
            <p:extLst>
              <p:ext uri="{D42A27DB-BD31-4B8C-83A1-F6EECF244321}">
                <p14:modId xmlns:p14="http://schemas.microsoft.com/office/powerpoint/2010/main" val="2927658380"/>
              </p:ext>
            </p:extLst>
          </p:nvPr>
        </p:nvGraphicFramePr>
        <p:xfrm>
          <a:off x="615949" y="2406650"/>
          <a:ext cx="16471899" cy="6882072"/>
        </p:xfrm>
        <a:graphic>
          <a:graphicData uri="http://schemas.openxmlformats.org/drawingml/2006/table">
            <a:tbl>
              <a:tblPr/>
              <a:tblGrid>
                <a:gridCol w="5490633">
                  <a:extLst>
                    <a:ext uri="{9D8B030D-6E8A-4147-A177-3AD203B41FA5}">
                      <a16:colId xmlns:a16="http://schemas.microsoft.com/office/drawing/2014/main" val="724763727"/>
                    </a:ext>
                  </a:extLst>
                </a:gridCol>
                <a:gridCol w="5490633">
                  <a:extLst>
                    <a:ext uri="{9D8B030D-6E8A-4147-A177-3AD203B41FA5}">
                      <a16:colId xmlns:a16="http://schemas.microsoft.com/office/drawing/2014/main" val="2471574247"/>
                    </a:ext>
                  </a:extLst>
                </a:gridCol>
                <a:gridCol w="5490633">
                  <a:extLst>
                    <a:ext uri="{9D8B030D-6E8A-4147-A177-3AD203B41FA5}">
                      <a16:colId xmlns:a16="http://schemas.microsoft.com/office/drawing/2014/main" val="478204877"/>
                    </a:ext>
                  </a:extLst>
                </a:gridCol>
              </a:tblGrid>
              <a:tr h="1147012">
                <a:tc>
                  <a:txBody>
                    <a:bodyPr/>
                    <a:lstStyle/>
                    <a:p>
                      <a:r>
                        <a:rPr lang="en-US" sz="2400">
                          <a:solidFill>
                            <a:schemeClr val="accent2">
                              <a:lumMod val="40000"/>
                              <a:lumOff val="60000"/>
                            </a:schemeClr>
                          </a:solidFill>
                        </a:rPr>
                        <a:t>Aspect</a:t>
                      </a:r>
                    </a:p>
                  </a:txBody>
                  <a:tcPr anchor="ctr">
                    <a:lnL>
                      <a:noFill/>
                    </a:lnL>
                    <a:lnR>
                      <a:noFill/>
                    </a:lnR>
                    <a:lnT>
                      <a:noFill/>
                    </a:lnT>
                    <a:lnB>
                      <a:noFill/>
                    </a:lnB>
                  </a:tcPr>
                </a:tc>
                <a:tc>
                  <a:txBody>
                    <a:bodyPr/>
                    <a:lstStyle/>
                    <a:p>
                      <a:r>
                        <a:rPr lang="en-US" sz="2400">
                          <a:solidFill>
                            <a:schemeClr val="accent2">
                              <a:lumMod val="40000"/>
                              <a:lumOff val="60000"/>
                            </a:schemeClr>
                          </a:solidFill>
                        </a:rPr>
                        <a:t>MySQL Exporter</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in Grafana</a:t>
                      </a:r>
                    </a:p>
                  </a:txBody>
                  <a:tcPr anchor="ctr">
                    <a:lnL>
                      <a:noFill/>
                    </a:lnL>
                    <a:lnR>
                      <a:noFill/>
                    </a:lnR>
                    <a:lnT>
                      <a:noFill/>
                    </a:lnT>
                    <a:lnB>
                      <a:noFill/>
                    </a:lnB>
                  </a:tcPr>
                </a:tc>
                <a:extLst>
                  <a:ext uri="{0D108BD9-81ED-4DB2-BD59-A6C34878D82A}">
                    <a16:rowId xmlns:a16="http://schemas.microsoft.com/office/drawing/2014/main" val="3750960465"/>
                  </a:ext>
                </a:extLst>
              </a:tr>
              <a:tr h="1147012">
                <a:tc>
                  <a:txBody>
                    <a:bodyPr/>
                    <a:lstStyle/>
                    <a:p>
                      <a:r>
                        <a:rPr lang="en-US" sz="2400">
                          <a:solidFill>
                            <a:schemeClr val="accent2">
                              <a:lumMod val="40000"/>
                              <a:lumOff val="60000"/>
                            </a:schemeClr>
                          </a:solidFill>
                        </a:rPr>
                        <a:t>What data is accessed?</a:t>
                      </a:r>
                    </a:p>
                  </a:txBody>
                  <a:tcPr anchor="ctr">
                    <a:lnL>
                      <a:noFill/>
                    </a:lnL>
                    <a:lnR>
                      <a:noFill/>
                    </a:lnR>
                    <a:lnT>
                      <a:noFill/>
                    </a:lnT>
                    <a:lnB>
                      <a:noFill/>
                    </a:lnB>
                  </a:tcPr>
                </a:tc>
                <a:tc>
                  <a:txBody>
                    <a:bodyPr/>
                    <a:lstStyle/>
                    <a:p>
                      <a:r>
                        <a:rPr lang="en-US" sz="2400" dirty="0">
                          <a:solidFill>
                            <a:schemeClr val="accent2">
                              <a:lumMod val="40000"/>
                              <a:lumOff val="60000"/>
                            </a:schemeClr>
                          </a:solidFill>
                        </a:rPr>
                        <a:t>MySQL </a:t>
                      </a:r>
                      <a:r>
                        <a:rPr lang="en-US" sz="2400" i="1" dirty="0">
                          <a:solidFill>
                            <a:schemeClr val="accent2">
                              <a:lumMod val="40000"/>
                              <a:lumOff val="60000"/>
                            </a:schemeClr>
                          </a:solidFill>
                        </a:rPr>
                        <a:t>server metrics</a:t>
                      </a:r>
                      <a:r>
                        <a:rPr lang="en-US" sz="2400" dirty="0">
                          <a:solidFill>
                            <a:schemeClr val="accent2">
                              <a:lumMod val="40000"/>
                              <a:lumOff val="60000"/>
                            </a:schemeClr>
                          </a:solidFill>
                        </a:rPr>
                        <a:t> (performance stats)</a:t>
                      </a:r>
                    </a:p>
                  </a:txBody>
                  <a:tcPr anchor="ctr">
                    <a:lnL>
                      <a:noFill/>
                    </a:lnL>
                    <a:lnR>
                      <a:noFill/>
                    </a:lnR>
                    <a:lnT>
                      <a:noFill/>
                    </a:lnT>
                    <a:lnB>
                      <a:noFill/>
                    </a:lnB>
                  </a:tcPr>
                </a:tc>
                <a:tc>
                  <a:txBody>
                    <a:bodyPr/>
                    <a:lstStyle/>
                    <a:p>
                      <a:r>
                        <a:rPr lang="en-US" sz="2400" dirty="0">
                          <a:solidFill>
                            <a:schemeClr val="accent2">
                              <a:lumMod val="40000"/>
                              <a:lumOff val="60000"/>
                            </a:schemeClr>
                          </a:solidFill>
                        </a:rPr>
                        <a:t>Actual </a:t>
                      </a:r>
                      <a:r>
                        <a:rPr lang="en-US" sz="2400" i="1" dirty="0">
                          <a:solidFill>
                            <a:schemeClr val="accent2">
                              <a:lumMod val="40000"/>
                              <a:lumOff val="60000"/>
                            </a:schemeClr>
                          </a:solidFill>
                        </a:rPr>
                        <a:t>data stored in MySQL tables</a:t>
                      </a:r>
                      <a:endParaRPr lang="en-US" sz="2400" dirty="0">
                        <a:solidFill>
                          <a:schemeClr val="accent2">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4236363787"/>
                  </a:ext>
                </a:extLst>
              </a:tr>
              <a:tr h="1147012">
                <a:tc>
                  <a:txBody>
                    <a:bodyPr/>
                    <a:lstStyle/>
                    <a:p>
                      <a:r>
                        <a:rPr lang="en-US" sz="2400">
                          <a:solidFill>
                            <a:schemeClr val="accent2">
                              <a:lumMod val="40000"/>
                              <a:lumOff val="60000"/>
                            </a:schemeClr>
                          </a:solidFill>
                        </a:rPr>
                        <a:t>Who consumes data?</a:t>
                      </a:r>
                    </a:p>
                  </a:txBody>
                  <a:tcPr anchor="ctr">
                    <a:lnL>
                      <a:noFill/>
                    </a:lnL>
                    <a:lnR>
                      <a:noFill/>
                    </a:lnR>
                    <a:lnT>
                      <a:noFill/>
                    </a:lnT>
                    <a:lnB>
                      <a:noFill/>
                    </a:lnB>
                  </a:tcPr>
                </a:tc>
                <a:tc>
                  <a:txBody>
                    <a:bodyPr/>
                    <a:lstStyle/>
                    <a:p>
                      <a:r>
                        <a:rPr lang="en-US" sz="2400">
                          <a:solidFill>
                            <a:schemeClr val="accent2">
                              <a:lumMod val="40000"/>
                              <a:lumOff val="60000"/>
                            </a:schemeClr>
                          </a:solidFill>
                        </a:rPr>
                        <a:t>Prometheus scrapes exporter metrics</a:t>
                      </a:r>
                    </a:p>
                  </a:txBody>
                  <a:tcPr anchor="ctr">
                    <a:lnL>
                      <a:noFill/>
                    </a:lnL>
                    <a:lnR>
                      <a:noFill/>
                    </a:lnR>
                    <a:lnT>
                      <a:noFill/>
                    </a:lnT>
                    <a:lnB>
                      <a:noFill/>
                    </a:lnB>
                  </a:tcPr>
                </a:tc>
                <a:tc>
                  <a:txBody>
                    <a:bodyPr/>
                    <a:lstStyle/>
                    <a:p>
                      <a:r>
                        <a:rPr lang="en-US" sz="2400" dirty="0">
                          <a:solidFill>
                            <a:schemeClr val="accent2">
                              <a:lumMod val="40000"/>
                              <a:lumOff val="60000"/>
                            </a:schemeClr>
                          </a:solidFill>
                        </a:rPr>
                        <a:t>Grafana queries MySQL directly with SQL</a:t>
                      </a:r>
                    </a:p>
                  </a:txBody>
                  <a:tcPr anchor="ctr">
                    <a:lnL>
                      <a:noFill/>
                    </a:lnL>
                    <a:lnR>
                      <a:noFill/>
                    </a:lnR>
                    <a:lnT>
                      <a:noFill/>
                    </a:lnT>
                    <a:lnB>
                      <a:noFill/>
                    </a:lnB>
                  </a:tcPr>
                </a:tc>
                <a:extLst>
                  <a:ext uri="{0D108BD9-81ED-4DB2-BD59-A6C34878D82A}">
                    <a16:rowId xmlns:a16="http://schemas.microsoft.com/office/drawing/2014/main" val="3368614368"/>
                  </a:ext>
                </a:extLst>
              </a:tr>
              <a:tr h="1147012">
                <a:tc>
                  <a:txBody>
                    <a:bodyPr/>
                    <a:lstStyle/>
                    <a:p>
                      <a:r>
                        <a:rPr lang="en-US" sz="2400">
                          <a:solidFill>
                            <a:schemeClr val="accent2">
                              <a:lumMod val="40000"/>
                              <a:lumOff val="60000"/>
                            </a:schemeClr>
                          </a:solidFill>
                        </a:rPr>
                        <a:t>Typical output</a:t>
                      </a:r>
                    </a:p>
                  </a:txBody>
                  <a:tcPr anchor="ctr">
                    <a:lnL>
                      <a:noFill/>
                    </a:lnL>
                    <a:lnR>
                      <a:noFill/>
                    </a:lnR>
                    <a:lnT>
                      <a:noFill/>
                    </a:lnT>
                    <a:lnB>
                      <a:noFill/>
                    </a:lnB>
                  </a:tcPr>
                </a:tc>
                <a:tc>
                  <a:txBody>
                    <a:bodyPr/>
                    <a:lstStyle/>
                    <a:p>
                      <a:r>
                        <a:rPr lang="en-US" sz="2400" dirty="0">
                          <a:solidFill>
                            <a:schemeClr val="accent2">
                              <a:lumMod val="40000"/>
                              <a:lumOff val="60000"/>
                            </a:schemeClr>
                          </a:solidFill>
                        </a:rPr>
                        <a:t>Metrics in Prometheus format (time-series data)</a:t>
                      </a:r>
                    </a:p>
                  </a:txBody>
                  <a:tcPr anchor="ctr">
                    <a:lnL>
                      <a:noFill/>
                    </a:lnL>
                    <a:lnR>
                      <a:noFill/>
                    </a:lnR>
                    <a:lnT>
                      <a:noFill/>
                    </a:lnT>
                    <a:lnB>
                      <a:noFill/>
                    </a:lnB>
                  </a:tcPr>
                </a:tc>
                <a:tc>
                  <a:txBody>
                    <a:bodyPr/>
                    <a:lstStyle/>
                    <a:p>
                      <a:r>
                        <a:rPr lang="en-US" sz="2400" dirty="0">
                          <a:solidFill>
                            <a:schemeClr val="accent2">
                              <a:lumMod val="40000"/>
                              <a:lumOff val="60000"/>
                            </a:schemeClr>
                          </a:solidFill>
                        </a:rPr>
                        <a:t>Query results (tabular data)</a:t>
                      </a:r>
                    </a:p>
                  </a:txBody>
                  <a:tcPr anchor="ctr">
                    <a:lnL>
                      <a:noFill/>
                    </a:lnL>
                    <a:lnR>
                      <a:noFill/>
                    </a:lnR>
                    <a:lnT>
                      <a:noFill/>
                    </a:lnT>
                    <a:lnB>
                      <a:noFill/>
                    </a:lnB>
                  </a:tcPr>
                </a:tc>
                <a:extLst>
                  <a:ext uri="{0D108BD9-81ED-4DB2-BD59-A6C34878D82A}">
                    <a16:rowId xmlns:a16="http://schemas.microsoft.com/office/drawing/2014/main" val="2638177784"/>
                  </a:ext>
                </a:extLst>
              </a:tr>
              <a:tr h="1147012">
                <a:tc>
                  <a:txBody>
                    <a:bodyPr/>
                    <a:lstStyle/>
                    <a:p>
                      <a:r>
                        <a:rPr lang="en-US" sz="2400">
                          <a:solidFill>
                            <a:schemeClr val="accent2">
                              <a:lumMod val="40000"/>
                              <a:lumOff val="60000"/>
                            </a:schemeClr>
                          </a:solidFill>
                        </a:rPr>
                        <a:t>Usage scenario</a:t>
                      </a:r>
                    </a:p>
                  </a:txBody>
                  <a:tcPr anchor="ctr">
                    <a:lnL>
                      <a:noFill/>
                    </a:lnL>
                    <a:lnR>
                      <a:noFill/>
                    </a:lnR>
                    <a:lnT>
                      <a:noFill/>
                    </a:lnT>
                    <a:lnB>
                      <a:noFill/>
                    </a:lnB>
                  </a:tcPr>
                </a:tc>
                <a:tc>
                  <a:txBody>
                    <a:bodyPr/>
                    <a:lstStyle/>
                    <a:p>
                      <a:r>
                        <a:rPr lang="en-US" sz="2400">
                          <a:solidFill>
                            <a:schemeClr val="accent2">
                              <a:lumMod val="40000"/>
                              <a:lumOff val="60000"/>
                            </a:schemeClr>
                          </a:solidFill>
                        </a:rPr>
                        <a:t>Infrastructure monitoring</a:t>
                      </a:r>
                    </a:p>
                  </a:txBody>
                  <a:tcPr anchor="ctr">
                    <a:lnL>
                      <a:noFill/>
                    </a:lnL>
                    <a:lnR>
                      <a:noFill/>
                    </a:lnR>
                    <a:lnT>
                      <a:noFill/>
                    </a:lnT>
                    <a:lnB>
                      <a:noFill/>
                    </a:lnB>
                  </a:tcPr>
                </a:tc>
                <a:tc>
                  <a:txBody>
                    <a:bodyPr/>
                    <a:lstStyle/>
                    <a:p>
                      <a:r>
                        <a:rPr lang="en-US" sz="2400" dirty="0">
                          <a:solidFill>
                            <a:schemeClr val="accent2">
                              <a:lumMod val="40000"/>
                              <a:lumOff val="60000"/>
                            </a:schemeClr>
                          </a:solidFill>
                        </a:rPr>
                        <a:t>Business data visualization and reporting</a:t>
                      </a:r>
                    </a:p>
                  </a:txBody>
                  <a:tcPr anchor="ctr">
                    <a:lnL>
                      <a:noFill/>
                    </a:lnL>
                    <a:lnR>
                      <a:noFill/>
                    </a:lnR>
                    <a:lnT>
                      <a:noFill/>
                    </a:lnT>
                    <a:lnB>
                      <a:noFill/>
                    </a:lnB>
                  </a:tcPr>
                </a:tc>
                <a:extLst>
                  <a:ext uri="{0D108BD9-81ED-4DB2-BD59-A6C34878D82A}">
                    <a16:rowId xmlns:a16="http://schemas.microsoft.com/office/drawing/2014/main" val="788134722"/>
                  </a:ext>
                </a:extLst>
              </a:tr>
              <a:tr h="1147012">
                <a:tc>
                  <a:txBody>
                    <a:bodyPr/>
                    <a:lstStyle/>
                    <a:p>
                      <a:r>
                        <a:rPr lang="en-US" sz="2400">
                          <a:solidFill>
                            <a:schemeClr val="accent2">
                              <a:lumMod val="40000"/>
                              <a:lumOff val="60000"/>
                            </a:schemeClr>
                          </a:solidFill>
                        </a:rPr>
                        <a:t>Setup complexity</a:t>
                      </a:r>
                    </a:p>
                  </a:txBody>
                  <a:tcPr anchor="ctr">
                    <a:lnL>
                      <a:noFill/>
                    </a:lnL>
                    <a:lnR>
                      <a:noFill/>
                    </a:lnR>
                    <a:lnT>
                      <a:noFill/>
                    </a:lnT>
                    <a:lnB>
                      <a:noFill/>
                    </a:lnB>
                  </a:tcPr>
                </a:tc>
                <a:tc>
                  <a:txBody>
                    <a:bodyPr/>
                    <a:lstStyle/>
                    <a:p>
                      <a:r>
                        <a:rPr lang="en-US" sz="2400">
                          <a:solidFill>
                            <a:schemeClr val="accent2">
                              <a:lumMod val="40000"/>
                              <a:lumOff val="60000"/>
                            </a:schemeClr>
                          </a:solidFill>
                        </a:rPr>
                        <a:t>Requires running exporter service + Prometheus</a:t>
                      </a:r>
                    </a:p>
                  </a:txBody>
                  <a:tcPr anchor="ctr">
                    <a:lnL>
                      <a:noFill/>
                    </a:lnL>
                    <a:lnR>
                      <a:noFill/>
                    </a:lnR>
                    <a:lnT>
                      <a:noFill/>
                    </a:lnT>
                    <a:lnB>
                      <a:noFill/>
                    </a:lnB>
                  </a:tcPr>
                </a:tc>
                <a:tc>
                  <a:txBody>
                    <a:bodyPr/>
                    <a:lstStyle/>
                    <a:p>
                      <a:r>
                        <a:rPr lang="en-US" sz="2400" dirty="0">
                          <a:solidFill>
                            <a:schemeClr val="accent2">
                              <a:lumMod val="40000"/>
                              <a:lumOff val="60000"/>
                            </a:schemeClr>
                          </a:solidFill>
                        </a:rPr>
                        <a:t>Connect directly via Grafana </a:t>
                      </a:r>
                      <a:r>
                        <a:rPr lang="en-US" sz="2400" dirty="0" err="1">
                          <a:solidFill>
                            <a:schemeClr val="accent2">
                              <a:lumMod val="40000"/>
                              <a:lumOff val="60000"/>
                            </a:schemeClr>
                          </a:solidFill>
                        </a:rPr>
                        <a:t>datasource</a:t>
                      </a:r>
                      <a:r>
                        <a:rPr lang="en-US" sz="2400" dirty="0">
                          <a:solidFill>
                            <a:schemeClr val="accent2">
                              <a:lumMod val="40000"/>
                              <a:lumOff val="60000"/>
                            </a:schemeClr>
                          </a:solidFill>
                        </a:rPr>
                        <a:t> settings</a:t>
                      </a:r>
                    </a:p>
                  </a:txBody>
                  <a:tcPr anchor="ctr">
                    <a:lnL>
                      <a:noFill/>
                    </a:lnL>
                    <a:lnR>
                      <a:noFill/>
                    </a:lnR>
                    <a:lnT>
                      <a:noFill/>
                    </a:lnT>
                    <a:lnB>
                      <a:noFill/>
                    </a:lnB>
                  </a:tcPr>
                </a:tc>
                <a:extLst>
                  <a:ext uri="{0D108BD9-81ED-4DB2-BD59-A6C34878D82A}">
                    <a16:rowId xmlns:a16="http://schemas.microsoft.com/office/drawing/2014/main" val="3858557413"/>
                  </a:ext>
                </a:extLst>
              </a:tr>
            </a:tbl>
          </a:graphicData>
        </a:graphic>
      </p:graphicFrame>
    </p:spTree>
    <p:extLst>
      <p:ext uri="{BB962C8B-B14F-4D97-AF65-F5344CB8AC3E}">
        <p14:creationId xmlns:p14="http://schemas.microsoft.com/office/powerpoint/2010/main" val="25241127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MySQL Exporter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10125849"/>
          </a:xfrm>
          <a:prstGeom prst="rect">
            <a:avLst/>
          </a:prstGeom>
          <a:noFill/>
        </p:spPr>
        <p:txBody>
          <a:bodyPr wrap="square">
            <a:spAutoFit/>
          </a:bodyPr>
          <a:lstStyle/>
          <a:p>
            <a:r>
              <a:rPr lang="en-US" dirty="0">
                <a:solidFill>
                  <a:schemeClr val="accent2">
                    <a:lumMod val="60000"/>
                    <a:lumOff val="40000"/>
                  </a:schemeClr>
                </a:solidFill>
              </a:rPr>
              <a:t>CREATE USER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 IDENTIFIED BY '</a:t>
            </a:r>
            <a:r>
              <a:rPr lang="en-US" dirty="0" err="1">
                <a:solidFill>
                  <a:schemeClr val="accent2">
                    <a:lumMod val="60000"/>
                    <a:lumOff val="40000"/>
                  </a:schemeClr>
                </a:solidFill>
              </a:rPr>
              <a:t>your_password</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GRANT PROCESS, REPLICATION CLIENT, SELECT ON *.* TO '</a:t>
            </a:r>
            <a:r>
              <a:rPr lang="en-US" dirty="0" err="1">
                <a:solidFill>
                  <a:schemeClr val="accent2">
                    <a:lumMod val="60000"/>
                    <a:lumOff val="40000"/>
                  </a:schemeClr>
                </a:solidFill>
              </a:rPr>
              <a:t>mysqld_exporter'@'localhost</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a:solidFill>
                  <a:schemeClr val="accent2">
                    <a:lumMod val="60000"/>
                    <a:lumOff val="40000"/>
                  </a:schemeClr>
                </a:solidFill>
              </a:rPr>
              <a:t>FLUSH PRIVILEGES;</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PROCESS, REPLICATION CLIENT, </a:t>
            </a:r>
            <a:r>
              <a:rPr lang="en-US" dirty="0" err="1">
                <a:solidFill>
                  <a:schemeClr val="accent2">
                    <a:lumMod val="60000"/>
                    <a:lumOff val="40000"/>
                  </a:schemeClr>
                </a:solidFill>
              </a:rPr>
              <a:t>SELECT:These</a:t>
            </a:r>
            <a:r>
              <a:rPr lang="en-US" dirty="0">
                <a:solidFill>
                  <a:schemeClr val="accent2">
                    <a:lumMod val="60000"/>
                    <a:lumOff val="40000"/>
                  </a:schemeClr>
                </a:solidFill>
              </a:rPr>
              <a:t> are the specific privileges being granted to the user </a:t>
            </a:r>
            <a:r>
              <a:rPr lang="en-US" dirty="0" err="1">
                <a:solidFill>
                  <a:schemeClr val="accent2">
                    <a:lumMod val="60000"/>
                    <a:lumOff val="40000"/>
                  </a:schemeClr>
                </a:solidFill>
              </a:rPr>
              <a:t>mysqld_exporter</a:t>
            </a:r>
            <a:r>
              <a:rPr lang="en-US" dirty="0">
                <a:solidFill>
                  <a:schemeClr val="accent2">
                    <a:lumMod val="60000"/>
                    <a:lumOff val="40000"/>
                  </a:schemeClr>
                </a:solidFill>
              </a:rPr>
              <a:t>.</a:t>
            </a:r>
          </a:p>
          <a:p>
            <a:endParaRPr lang="en-US" dirty="0">
              <a:solidFill>
                <a:schemeClr val="accent2">
                  <a:lumMod val="60000"/>
                  <a:lumOff val="40000"/>
                </a:schemeClr>
              </a:solidFill>
            </a:endParaRPr>
          </a:p>
          <a:p>
            <a:r>
              <a:rPr lang="en-US" dirty="0" err="1">
                <a:solidFill>
                  <a:schemeClr val="accent2">
                    <a:lumMod val="60000"/>
                    <a:lumOff val="40000"/>
                  </a:schemeClr>
                </a:solidFill>
              </a:rPr>
              <a:t>PROCESS:Allows</a:t>
            </a:r>
            <a:r>
              <a:rPr lang="en-US" dirty="0">
                <a:solidFill>
                  <a:schemeClr val="accent2">
                    <a:lumMod val="60000"/>
                    <a:lumOff val="40000"/>
                  </a:schemeClr>
                </a:solidFill>
              </a:rPr>
              <a:t> the user to see information about running threads/processes on the MySQL server. This is important to get details like active queries, status of server threads, which are useful for monitoring.</a:t>
            </a:r>
          </a:p>
          <a:p>
            <a:r>
              <a:rPr lang="en-US" dirty="0">
                <a:solidFill>
                  <a:schemeClr val="accent2">
                    <a:lumMod val="60000"/>
                    <a:lumOff val="40000"/>
                  </a:schemeClr>
                </a:solidFill>
              </a:rPr>
              <a:t>REPLICATION </a:t>
            </a:r>
            <a:r>
              <a:rPr lang="en-US" dirty="0" err="1">
                <a:solidFill>
                  <a:schemeClr val="accent2">
                    <a:lumMod val="60000"/>
                    <a:lumOff val="40000"/>
                  </a:schemeClr>
                </a:solidFill>
              </a:rPr>
              <a:t>CLIENT:Allows</a:t>
            </a:r>
            <a:r>
              <a:rPr lang="en-US" dirty="0">
                <a:solidFill>
                  <a:schemeClr val="accent2">
                    <a:lumMod val="60000"/>
                    <a:lumOff val="40000"/>
                  </a:schemeClr>
                </a:solidFill>
              </a:rPr>
              <a:t> the user to ask the server about its replication status and control replication connections (important if you’re monitoring replication lag and related metrics).</a:t>
            </a:r>
          </a:p>
          <a:p>
            <a:r>
              <a:rPr lang="en-US" dirty="0" err="1">
                <a:solidFill>
                  <a:schemeClr val="accent2">
                    <a:lumMod val="60000"/>
                    <a:lumOff val="40000"/>
                  </a:schemeClr>
                </a:solidFill>
              </a:rPr>
              <a:t>SELECT:Gives</a:t>
            </a:r>
            <a:r>
              <a:rPr lang="en-US" dirty="0">
                <a:solidFill>
                  <a:schemeClr val="accent2">
                    <a:lumMod val="60000"/>
                    <a:lumOff val="40000"/>
                  </a:schemeClr>
                </a:solidFill>
              </a:rPr>
              <a:t> permission to perform SELECT queries (read-only) on tables. This is necessary because the exporter reads data from MySQL’s internal performance tables and schemas.</a:t>
            </a:r>
          </a:p>
          <a:p>
            <a:endParaRPr lang="en-US" dirty="0">
              <a:solidFill>
                <a:schemeClr val="accent2">
                  <a:lumMod val="60000"/>
                  <a:lumOff val="40000"/>
                </a:schemeClr>
              </a:solidFill>
            </a:endParaRPr>
          </a:p>
          <a:p>
            <a:r>
              <a:rPr lang="en-US" dirty="0">
                <a:solidFill>
                  <a:schemeClr val="accent2">
                    <a:lumMod val="60000"/>
                    <a:lumOff val="40000"/>
                  </a:schemeClr>
                </a:solidFill>
              </a:rPr>
              <a:t>[client]</a:t>
            </a:r>
          </a:p>
          <a:p>
            <a:r>
              <a:rPr lang="en-US" dirty="0">
                <a:solidFill>
                  <a:schemeClr val="accent2">
                    <a:lumMod val="60000"/>
                    <a:lumOff val="40000"/>
                  </a:schemeClr>
                </a:solidFill>
              </a:rPr>
              <a:t>user=</a:t>
            </a:r>
            <a:r>
              <a:rPr lang="en-US" dirty="0" err="1">
                <a:solidFill>
                  <a:schemeClr val="accent2">
                    <a:lumMod val="60000"/>
                    <a:lumOff val="40000"/>
                  </a:schemeClr>
                </a:solidFill>
              </a:rPr>
              <a:t>mysqld_exporter</a:t>
            </a:r>
            <a:endParaRPr lang="en-US" dirty="0">
              <a:solidFill>
                <a:schemeClr val="accent2">
                  <a:lumMod val="60000"/>
                  <a:lumOff val="40000"/>
                </a:schemeClr>
              </a:solidFill>
            </a:endParaRPr>
          </a:p>
          <a:p>
            <a:r>
              <a:rPr lang="en-US" dirty="0">
                <a:solidFill>
                  <a:schemeClr val="accent2">
                    <a:lumMod val="60000"/>
                    <a:lumOff val="40000"/>
                  </a:schemeClr>
                </a:solidFill>
              </a:rPr>
              <a:t>password=</a:t>
            </a:r>
            <a:r>
              <a:rPr lang="en-US" dirty="0" err="1">
                <a:solidFill>
                  <a:schemeClr val="accent2">
                    <a:lumMod val="60000"/>
                    <a:lumOff val="40000"/>
                  </a:schemeClr>
                </a:solidFill>
              </a:rPr>
              <a:t>your_password</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t>
            </a:r>
            <a:r>
              <a:rPr lang="en-US" dirty="0" err="1">
                <a:solidFill>
                  <a:schemeClr val="accent2">
                    <a:lumMod val="60000"/>
                    <a:lumOff val="40000"/>
                  </a:schemeClr>
                </a:solidFill>
              </a:rPr>
              <a:t>mysqld_exporter</a:t>
            </a:r>
            <a:r>
              <a:rPr lang="en-US" dirty="0">
                <a:solidFill>
                  <a:schemeClr val="accent2">
                    <a:lumMod val="60000"/>
                    <a:lumOff val="40000"/>
                  </a:schemeClr>
                </a:solidFill>
              </a:rPr>
              <a:t> --config.my-</a:t>
            </a:r>
            <a:r>
              <a:rPr lang="en-US" dirty="0" err="1">
                <a:solidFill>
                  <a:schemeClr val="accent2">
                    <a:lumMod val="60000"/>
                    <a:lumOff val="40000"/>
                  </a:schemeClr>
                </a:solidFill>
              </a:rPr>
              <a:t>cnf</a:t>
            </a:r>
            <a:r>
              <a:rPr lang="en-US" dirty="0">
                <a:solidFill>
                  <a:schemeClr val="accent2">
                    <a:lumMod val="60000"/>
                    <a:lumOff val="40000"/>
                  </a:schemeClr>
                </a:solidFill>
              </a:rPr>
              <a:t>=./</a:t>
            </a:r>
            <a:r>
              <a:rPr lang="en-US" dirty="0" err="1">
                <a:solidFill>
                  <a:schemeClr val="accent2">
                    <a:lumMod val="60000"/>
                    <a:lumOff val="40000"/>
                  </a:schemeClr>
                </a:solidFill>
              </a:rPr>
              <a:t>my.conf</a:t>
            </a:r>
            <a:endParaRPr lang="en-US" dirty="0">
              <a:solidFill>
                <a:schemeClr val="accent2">
                  <a:lumMod val="60000"/>
                  <a:lumOff val="40000"/>
                </a:schemeClr>
              </a:solidFill>
            </a:endParaRPr>
          </a:p>
          <a:p>
            <a:endParaRPr lang="en-US" dirty="0">
              <a:solidFill>
                <a:schemeClr val="accent2">
                  <a:lumMod val="60000"/>
                  <a:lumOff val="40000"/>
                </a:schemeClr>
              </a:solidFill>
            </a:endParaRPr>
          </a:p>
          <a:p>
            <a:r>
              <a:rPr lang="en-US" dirty="0">
                <a:solidFill>
                  <a:schemeClr val="accent2">
                    <a:lumMod val="60000"/>
                    <a:lumOff val="40000"/>
                  </a:schemeClr>
                </a:solidFill>
              </a:rPr>
              <a:t>Add in </a:t>
            </a:r>
            <a:r>
              <a:rPr lang="en-US" dirty="0" err="1">
                <a:solidFill>
                  <a:schemeClr val="accent2">
                    <a:lumMod val="60000"/>
                    <a:lumOff val="40000"/>
                  </a:schemeClr>
                </a:solidFill>
              </a:rPr>
              <a:t>Prometheus.ym</a:t>
            </a:r>
            <a:r>
              <a:rPr lang="en-US" dirty="0">
                <a:solidFill>
                  <a:schemeClr val="accent2">
                    <a:lumMod val="60000"/>
                    <a:lumOff val="40000"/>
                  </a:schemeClr>
                </a:solidFill>
              </a:rPr>
              <a:t> as target</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866414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 </a:t>
            </a:r>
            <a:r>
              <a:rPr lang="en-US" sz="3200" dirty="0" err="1">
                <a:solidFill>
                  <a:schemeClr val="accent2">
                    <a:lumMod val="60000"/>
                    <a:lumOff val="40000"/>
                  </a:schemeClr>
                </a:solidFill>
              </a:rPr>
              <a:t>promtail</a:t>
            </a:r>
            <a:r>
              <a:rPr lang="en-US" sz="3200" dirty="0">
                <a:solidFill>
                  <a:schemeClr val="accent2">
                    <a:lumMod val="60000"/>
                    <a:lumOff val="40000"/>
                  </a:schemeClr>
                </a:solidFill>
              </a:rPr>
              <a:t> Grafana schema</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693866"/>
          </a:xfrm>
          <a:prstGeom prst="rect">
            <a:avLst/>
          </a:prstGeom>
          <a:noFill/>
        </p:spPr>
        <p:txBody>
          <a:bodyPr wrap="square">
            <a:spAutoFit/>
          </a:bodyPr>
          <a:lstStyle/>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ABE29CB8-9D54-6017-1879-863949EAB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50" y="2940050"/>
            <a:ext cx="11658600" cy="5980838"/>
          </a:xfrm>
          <a:prstGeom prst="rect">
            <a:avLst/>
          </a:prstGeom>
        </p:spPr>
      </p:pic>
    </p:spTree>
    <p:extLst>
      <p:ext uri="{BB962C8B-B14F-4D97-AF65-F5344CB8AC3E}">
        <p14:creationId xmlns:p14="http://schemas.microsoft.com/office/powerpoint/2010/main" val="18893315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511300" y="2300417"/>
            <a:ext cx="15278100" cy="5909310"/>
          </a:xfrm>
          <a:prstGeom prst="rect">
            <a:avLst/>
          </a:prstGeom>
          <a:noFill/>
        </p:spPr>
        <p:txBody>
          <a:bodyPr wrap="square">
            <a:spAutoFit/>
          </a:bodyPr>
          <a:lstStyle/>
          <a:p>
            <a:r>
              <a:rPr lang="en-US" sz="2800" b="1" dirty="0">
                <a:solidFill>
                  <a:schemeClr val="accent2">
                    <a:lumMod val="60000"/>
                    <a:lumOff val="40000"/>
                  </a:schemeClr>
                </a:solidFill>
              </a:rPr>
              <a:t>What is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Loki</a:t>
            </a:r>
            <a:r>
              <a:rPr lang="en-US" sz="2800" dirty="0">
                <a:solidFill>
                  <a:schemeClr val="accent2">
                    <a:lumMod val="60000"/>
                    <a:lumOff val="40000"/>
                  </a:schemeClr>
                </a:solidFill>
              </a:rPr>
              <a:t> is an open-source </a:t>
            </a:r>
            <a:r>
              <a:rPr lang="en-US" sz="2800" b="1" dirty="0">
                <a:solidFill>
                  <a:schemeClr val="accent2">
                    <a:lumMod val="60000"/>
                    <a:lumOff val="40000"/>
                  </a:schemeClr>
                </a:solidFill>
              </a:rPr>
              <a:t>log aggregation system</a:t>
            </a:r>
            <a:r>
              <a:rPr lang="en-US" sz="2800" dirty="0">
                <a:solidFill>
                  <a:schemeClr val="accent2">
                    <a:lumMod val="60000"/>
                    <a:lumOff val="40000"/>
                  </a:schemeClr>
                </a:solidFill>
              </a:rPr>
              <a:t> created by Grafana Labs. It’s designed to collect, store, and query logs from your applications and infrastructure — but with a very efficient, cost-effective, and scalable approach.</a:t>
            </a: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72756CDE-717B-E9C1-742E-C78566FBE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1550" y="4958203"/>
            <a:ext cx="4733925" cy="4042504"/>
          </a:xfrm>
          <a:prstGeom prst="rect">
            <a:avLst/>
          </a:prstGeom>
        </p:spPr>
      </p:pic>
    </p:spTree>
    <p:extLst>
      <p:ext uri="{BB962C8B-B14F-4D97-AF65-F5344CB8AC3E}">
        <p14:creationId xmlns:p14="http://schemas.microsoft.com/office/powerpoint/2010/main" val="2225583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0095071"/>
          </a:xfrm>
          <a:prstGeom prst="rect">
            <a:avLst/>
          </a:prstGeom>
          <a:noFill/>
        </p:spPr>
        <p:txBody>
          <a:bodyPr wrap="square">
            <a:spAutoFit/>
          </a:bodyPr>
          <a:lstStyle/>
          <a:p>
            <a:r>
              <a:rPr lang="en-US" sz="2800" b="1" dirty="0">
                <a:solidFill>
                  <a:schemeClr val="accent2">
                    <a:lumMod val="60000"/>
                    <a:lumOff val="40000"/>
                  </a:schemeClr>
                </a:solidFill>
              </a:rPr>
              <a:t>Purpose:</a:t>
            </a:r>
          </a:p>
          <a:p>
            <a:r>
              <a:rPr lang="en-US" sz="2800" b="1" dirty="0">
                <a:solidFill>
                  <a:schemeClr val="accent2">
                    <a:lumMod val="60000"/>
                    <a:lumOff val="40000"/>
                  </a:schemeClr>
                </a:solidFill>
              </a:rPr>
              <a:t>Loki is made to aggregate and search logs from many sources, similar to tools like Elasticsearch + Kibana, but it’s built to be simpler and cheaper to operate.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works:</a:t>
            </a:r>
          </a:p>
          <a:p>
            <a:r>
              <a:rPr lang="en-US" sz="2800" b="1" dirty="0">
                <a:solidFill>
                  <a:schemeClr val="accent2">
                    <a:lumMod val="60000"/>
                    <a:lumOff val="40000"/>
                  </a:schemeClr>
                </a:solidFill>
              </a:rPr>
              <a:t>Unlike traditional logging systems that index the full contents of logs (which can be very expensive and resource-heavy), Loki indexes only metadata (labels) like application name, instance, or environment, and stores the actual log content compressed and </a:t>
            </a:r>
            <a:r>
              <a:rPr lang="en-US" sz="2800" b="1" dirty="0" err="1">
                <a:solidFill>
                  <a:schemeClr val="accent2">
                    <a:lumMod val="60000"/>
                    <a:lumOff val="40000"/>
                  </a:schemeClr>
                </a:solidFill>
              </a:rPr>
              <a:t>unindexed.This</a:t>
            </a:r>
            <a:r>
              <a:rPr lang="en-US" sz="2800" b="1" dirty="0">
                <a:solidFill>
                  <a:schemeClr val="accent2">
                    <a:lumMod val="60000"/>
                    <a:lumOff val="40000"/>
                  </a:schemeClr>
                </a:solidFill>
              </a:rPr>
              <a:t> makes Loki much more efficient in terms of storage and performance, especially for large volumes of logs.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Integration with Grafana:</a:t>
            </a:r>
          </a:p>
          <a:p>
            <a:r>
              <a:rPr lang="en-US" sz="2800" b="1" dirty="0">
                <a:solidFill>
                  <a:schemeClr val="accent2">
                    <a:lumMod val="60000"/>
                    <a:lumOff val="40000"/>
                  </a:schemeClr>
                </a:solidFill>
              </a:rPr>
              <a:t>Loki integrates seamlessly with Grafana — you can visualize logs alongside your metrics in unified </a:t>
            </a:r>
            <a:r>
              <a:rPr lang="en-US" sz="2800" b="1" dirty="0" err="1">
                <a:solidFill>
                  <a:schemeClr val="accent2">
                    <a:lumMod val="60000"/>
                    <a:lumOff val="40000"/>
                  </a:schemeClr>
                </a:solidFill>
              </a:rPr>
              <a:t>dashboards.Inspiration:Loki</a:t>
            </a:r>
            <a:r>
              <a:rPr lang="en-US" sz="2800" b="1" dirty="0">
                <a:solidFill>
                  <a:schemeClr val="accent2">
                    <a:lumMod val="60000"/>
                    <a:lumOff val="40000"/>
                  </a:schemeClr>
                </a:solidFill>
              </a:rPr>
              <a:t> was inspired by Prometheus, which indexes time series metrics using labels. Loki applies a similar idea for logs.</a:t>
            </a:r>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3493793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3970318"/>
          </a:xfrm>
          <a:prstGeom prst="rect">
            <a:avLst/>
          </a:prstGeom>
          <a:noFill/>
        </p:spPr>
        <p:txBody>
          <a:bodyPr wrap="square">
            <a:spAutoFit/>
          </a:bodyPr>
          <a:lstStyle/>
          <a:p>
            <a:r>
              <a:rPr lang="en-US" sz="2800" b="1" dirty="0">
                <a:solidFill>
                  <a:schemeClr val="accent2">
                    <a:lumMod val="60000"/>
                    <a:lumOff val="40000"/>
                  </a:schemeClr>
                </a:solidFill>
              </a:rPr>
              <a:t>Why use Loki?</a:t>
            </a:r>
          </a:p>
          <a:p>
            <a:r>
              <a:rPr lang="en-US" sz="2800" b="1" dirty="0">
                <a:solidFill>
                  <a:schemeClr val="accent2">
                    <a:lumMod val="60000"/>
                    <a:lumOff val="40000"/>
                  </a:schemeClr>
                </a:solidFill>
              </a:rPr>
              <a:t>1-Cost-effective: Lower storage and operational costs compared to traditional log systems.</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2-Easy to use: Tight integration with Grafana makes log exploration intuitive.</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3-Scalable: Designed for large-scale log aggregation.</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4-Multi-tenant support: Can separate logs by team or environment easily.</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530516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Loki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00573" y="1832668"/>
            <a:ext cx="15278100" cy="7478970"/>
          </a:xfrm>
          <a:prstGeom prst="rect">
            <a:avLst/>
          </a:prstGeom>
          <a:noFill/>
        </p:spPr>
        <p:txBody>
          <a:bodyPr wrap="square">
            <a:spAutoFit/>
          </a:bodyPr>
          <a:lstStyle/>
          <a:p>
            <a:r>
              <a:rPr lang="en-US" sz="1200" b="1" dirty="0" err="1">
                <a:solidFill>
                  <a:schemeClr val="accent2">
                    <a:lumMod val="60000"/>
                    <a:lumOff val="40000"/>
                  </a:schemeClr>
                </a:solidFill>
              </a:rPr>
              <a:t>auth_enabled</a:t>
            </a:r>
            <a:r>
              <a:rPr lang="en-US" sz="1200" b="1" dirty="0">
                <a:solidFill>
                  <a:schemeClr val="accent2">
                    <a:lumMod val="60000"/>
                    <a:lumOff val="40000"/>
                  </a:schemeClr>
                </a:solidFill>
              </a:rPr>
              <a:t>: false                  # Disable authentication; no login needed to access Loki</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server:                             # Server settings for Loki</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http_listen_port</a:t>
            </a:r>
            <a:r>
              <a:rPr lang="en-US" sz="1200" b="1" dirty="0">
                <a:solidFill>
                  <a:schemeClr val="accent2">
                    <a:lumMod val="60000"/>
                    <a:lumOff val="40000"/>
                  </a:schemeClr>
                </a:solidFill>
              </a:rPr>
              <a:t>: 3100            # HTTP port Loki listens on (for API requests)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grpc_listen_port</a:t>
            </a:r>
            <a:r>
              <a:rPr lang="en-US" sz="1200" b="1" dirty="0">
                <a:solidFill>
                  <a:schemeClr val="accent2">
                    <a:lumMod val="60000"/>
                    <a:lumOff val="40000"/>
                  </a:schemeClr>
                </a:solidFill>
              </a:rPr>
              <a:t>: 9095            # </a:t>
            </a:r>
            <a:r>
              <a:rPr lang="en-US" sz="1200" b="1" dirty="0" err="1">
                <a:solidFill>
                  <a:schemeClr val="accent2">
                    <a:lumMod val="60000"/>
                    <a:lumOff val="40000"/>
                  </a:schemeClr>
                </a:solidFill>
              </a:rPr>
              <a:t>gRPC</a:t>
            </a:r>
            <a:r>
              <a:rPr lang="en-US" sz="1200" b="1" dirty="0">
                <a:solidFill>
                  <a:schemeClr val="accent2">
                    <a:lumMod val="60000"/>
                    <a:lumOff val="40000"/>
                  </a:schemeClr>
                </a:solidFill>
              </a:rPr>
              <a:t> port Loki listens on (used internally)</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 Config for the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component that buffers and writes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lifecycler</a:t>
            </a:r>
            <a:r>
              <a:rPr lang="en-US" sz="1200" b="1" dirty="0">
                <a:solidFill>
                  <a:schemeClr val="accent2">
                    <a:lumMod val="60000"/>
                    <a:lumOff val="40000"/>
                  </a:schemeClr>
                </a:solidFill>
              </a:rPr>
              <a:t>:                      # Handles lifecycle and membership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in a cluster</a:t>
            </a:r>
          </a:p>
          <a:p>
            <a:r>
              <a:rPr lang="en-US" sz="1200" b="1" dirty="0">
                <a:solidFill>
                  <a:schemeClr val="accent2">
                    <a:lumMod val="60000"/>
                    <a:lumOff val="40000"/>
                  </a:schemeClr>
                </a:solidFill>
              </a:rPr>
              <a:t>    address: 127.0.0.1              # IP address of this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instance</a:t>
            </a:r>
          </a:p>
          <a:p>
            <a:r>
              <a:rPr lang="en-US" sz="1200" b="1" dirty="0">
                <a:solidFill>
                  <a:schemeClr val="accent2">
                    <a:lumMod val="60000"/>
                    <a:lumOff val="40000"/>
                  </a:schemeClr>
                </a:solidFill>
              </a:rPr>
              <a:t>    ring:                         # Ring configuration for </a:t>
            </a:r>
            <a:r>
              <a:rPr lang="en-US" sz="1200" b="1" dirty="0" err="1">
                <a:solidFill>
                  <a:schemeClr val="accent2">
                    <a:lumMod val="60000"/>
                    <a:lumOff val="40000"/>
                  </a:schemeClr>
                </a:solidFill>
              </a:rPr>
              <a:t>ingester</a:t>
            </a:r>
            <a:r>
              <a:rPr lang="en-US" sz="1200" b="1" dirty="0">
                <a:solidFill>
                  <a:schemeClr val="accent2">
                    <a:lumMod val="60000"/>
                    <a:lumOff val="40000"/>
                  </a:schemeClr>
                </a:solidFill>
              </a:rPr>
              <a:t> clustering and data distribution</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kvstore</a:t>
            </a:r>
            <a:r>
              <a:rPr lang="en-US" sz="1200" b="1" dirty="0">
                <a:solidFill>
                  <a:schemeClr val="accent2">
                    <a:lumMod val="60000"/>
                    <a:lumOff val="40000"/>
                  </a:schemeClr>
                </a:solidFill>
              </a:rPr>
              <a:t>:                    # Key-value store backend for ring state</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inmemory</a:t>
            </a:r>
            <a:r>
              <a:rPr lang="en-US" sz="1200" b="1" dirty="0">
                <a:solidFill>
                  <a:schemeClr val="accent2">
                    <a:lumMod val="60000"/>
                    <a:lumOff val="40000"/>
                  </a:schemeClr>
                </a:solidFill>
              </a:rPr>
              <a:t>             # Use in-memory store (not persistent, single-node setup)</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replication_factor</a:t>
            </a:r>
            <a:r>
              <a:rPr lang="en-US" sz="1200" b="1" dirty="0">
                <a:solidFill>
                  <a:schemeClr val="accent2">
                    <a:lumMod val="60000"/>
                    <a:lumOff val="40000"/>
                  </a:schemeClr>
                </a:solidFill>
              </a:rPr>
              <a:t>: 1        # Number of </a:t>
            </a:r>
            <a:r>
              <a:rPr lang="en-US" sz="1200" b="1" dirty="0" err="1">
                <a:solidFill>
                  <a:schemeClr val="accent2">
                    <a:lumMod val="60000"/>
                    <a:lumOff val="40000"/>
                  </a:schemeClr>
                </a:solidFill>
              </a:rPr>
              <a:t>ingesters</a:t>
            </a:r>
            <a:r>
              <a:rPr lang="en-US" sz="1200" b="1" dirty="0">
                <a:solidFill>
                  <a:schemeClr val="accent2">
                    <a:lumMod val="60000"/>
                    <a:lumOff val="40000"/>
                  </a:schemeClr>
                </a:solidFill>
              </a:rPr>
              <a:t> to replicate data to (1 = no replication)</a:t>
            </a:r>
          </a:p>
          <a:p>
            <a:endParaRPr lang="en-US" sz="1200" b="1" dirty="0">
              <a:solidFill>
                <a:schemeClr val="accent2">
                  <a:lumMod val="60000"/>
                  <a:lumOff val="40000"/>
                </a:schemeClr>
              </a:solidFill>
            </a:endParaRP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chunk_idle_period</a:t>
            </a:r>
            <a:r>
              <a:rPr lang="en-US" sz="1200" b="1" dirty="0">
                <a:solidFill>
                  <a:schemeClr val="accent2">
                    <a:lumMod val="60000"/>
                    <a:lumOff val="40000"/>
                  </a:schemeClr>
                </a:solidFill>
              </a:rPr>
              <a:t>: 5m            # Time after which idle chunks are flushed to storage (5 minutes)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max_chunk_age</a:t>
            </a:r>
            <a:r>
              <a:rPr lang="en-US" sz="1200" b="1" dirty="0">
                <a:solidFill>
                  <a:schemeClr val="accent2">
                    <a:lumMod val="60000"/>
                    <a:lumOff val="40000"/>
                  </a:schemeClr>
                </a:solidFill>
              </a:rPr>
              <a:t>: 1h                # Maximum age of a chunk before it is flushed (1 hour)</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chunk_target_size</a:t>
            </a:r>
            <a:r>
              <a:rPr lang="en-US" sz="1200" b="1" dirty="0">
                <a:solidFill>
                  <a:schemeClr val="accent2">
                    <a:lumMod val="60000"/>
                    <a:lumOff val="40000"/>
                  </a:schemeClr>
                </a:solidFill>
              </a:rPr>
              <a:t>: 1048576       # Target size in bytes (~1MB) for chunks before flushing</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schema_config</a:t>
            </a:r>
            <a:r>
              <a:rPr lang="en-US" sz="1200" b="1" dirty="0">
                <a:solidFill>
                  <a:schemeClr val="accent2">
                    <a:lumMod val="60000"/>
                    <a:lumOff val="40000"/>
                  </a:schemeClr>
                </a:solidFill>
              </a:rPr>
              <a:t>:                     # Schema and storage configuration for indexing</a:t>
            </a:r>
          </a:p>
          <a:p>
            <a:r>
              <a:rPr lang="en-US" sz="1200" b="1" dirty="0">
                <a:solidFill>
                  <a:schemeClr val="accent2">
                    <a:lumMod val="60000"/>
                    <a:lumOff val="40000"/>
                  </a:schemeClr>
                </a:solidFill>
              </a:rPr>
              <a:t>  configs:</a:t>
            </a:r>
          </a:p>
          <a:p>
            <a:r>
              <a:rPr lang="en-US" sz="1200" b="1" dirty="0">
                <a:solidFill>
                  <a:schemeClr val="accent2">
                    <a:lumMod val="60000"/>
                    <a:lumOff val="40000"/>
                  </a:schemeClr>
                </a:solidFill>
              </a:rPr>
              <a:t>    - from: 2020-10-24              # Effective date of this schema config</a:t>
            </a:r>
          </a:p>
          <a:p>
            <a:r>
              <a:rPr lang="en-US" sz="1200" b="1" dirty="0">
                <a:solidFill>
                  <a:schemeClr val="accent2">
                    <a:lumMod val="60000"/>
                    <a:lumOff val="40000"/>
                  </a:schemeClr>
                </a:solidFill>
              </a:rPr>
              <a:t>      store: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-shipper         # Use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as the index store (efficient local index)</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object_store</a:t>
            </a:r>
            <a:r>
              <a:rPr lang="en-US" sz="1200" b="1" dirty="0">
                <a:solidFill>
                  <a:schemeClr val="accent2">
                    <a:lumMod val="60000"/>
                    <a:lumOff val="40000"/>
                  </a:schemeClr>
                </a:solidFill>
              </a:rPr>
              <a:t>: filesystem       # Store log chunks on local filesystem</a:t>
            </a:r>
          </a:p>
          <a:p>
            <a:r>
              <a:rPr lang="en-US" sz="1200" b="1" dirty="0">
                <a:solidFill>
                  <a:schemeClr val="accent2">
                    <a:lumMod val="60000"/>
                    <a:lumOff val="40000"/>
                  </a:schemeClr>
                </a:solidFill>
              </a:rPr>
              <a:t>      schema: v11                   # Version 11 of Loki’s storage schema</a:t>
            </a:r>
          </a:p>
          <a:p>
            <a:r>
              <a:rPr lang="en-US" sz="1200" b="1" dirty="0">
                <a:solidFill>
                  <a:schemeClr val="accent2">
                    <a:lumMod val="60000"/>
                    <a:lumOff val="40000"/>
                  </a:schemeClr>
                </a:solidFill>
              </a:rPr>
              <a:t>      index:                        # Index file config</a:t>
            </a:r>
          </a:p>
          <a:p>
            <a:r>
              <a:rPr lang="en-US" sz="1200" b="1" dirty="0">
                <a:solidFill>
                  <a:schemeClr val="accent2">
                    <a:lumMod val="60000"/>
                    <a:lumOff val="40000"/>
                  </a:schemeClr>
                </a:solidFill>
              </a:rPr>
              <a:t>        prefix: index_               # Prefix for index files stored on disk</a:t>
            </a:r>
          </a:p>
          <a:p>
            <a:r>
              <a:rPr lang="en-US" sz="1200" b="1" dirty="0">
                <a:solidFill>
                  <a:schemeClr val="accent2">
                    <a:lumMod val="60000"/>
                    <a:lumOff val="40000"/>
                  </a:schemeClr>
                </a:solidFill>
              </a:rPr>
              <a:t>        period: 24h                 # Index files are rotated daily (every 24 hours)</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storage_config</a:t>
            </a:r>
            <a:r>
              <a:rPr lang="en-US" sz="1200" b="1" dirty="0">
                <a:solidFill>
                  <a:schemeClr val="accent2">
                    <a:lumMod val="60000"/>
                    <a:lumOff val="40000"/>
                  </a:schemeClr>
                </a:solidFill>
              </a:rPr>
              <a:t>:                   # Configuration for how and where Loki stores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boltdb_shipper</a:t>
            </a:r>
            <a:r>
              <a:rPr lang="en-US" sz="1200" b="1" dirty="0">
                <a:solidFill>
                  <a:schemeClr val="accent2">
                    <a:lumMod val="60000"/>
                    <a:lumOff val="40000"/>
                  </a:schemeClr>
                </a:solidFill>
              </a:rPr>
              <a:t>:                # Config for </a:t>
            </a:r>
            <a:r>
              <a:rPr lang="en-US" sz="1200" b="1" dirty="0" err="1">
                <a:solidFill>
                  <a:schemeClr val="accent2">
                    <a:lumMod val="60000"/>
                    <a:lumOff val="40000"/>
                  </a:schemeClr>
                </a:solidFill>
              </a:rPr>
              <a:t>BoltDB</a:t>
            </a:r>
            <a:r>
              <a:rPr lang="en-US" sz="1200" b="1" dirty="0">
                <a:solidFill>
                  <a:schemeClr val="accent2">
                    <a:lumMod val="60000"/>
                    <a:lumOff val="40000"/>
                  </a:schemeClr>
                </a:solidFill>
              </a:rPr>
              <a:t> Shipper index store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active_index_directory</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/index  # Directory for active index files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cache_location</a:t>
            </a:r>
            <a:r>
              <a:rPr lang="en-US" sz="1200" b="1" dirty="0">
                <a:solidFill>
                  <a:schemeClr val="accent2">
                    <a:lumMod val="60000"/>
                    <a:lumOff val="40000"/>
                  </a:schemeClr>
                </a:solidFill>
              </a:rPr>
              <a:t>: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/cache           # Directory for cached index data</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shared_store</a:t>
            </a:r>
            <a:r>
              <a:rPr lang="en-US" sz="1200" b="1" dirty="0">
                <a:solidFill>
                  <a:schemeClr val="accent2">
                    <a:lumMod val="60000"/>
                    <a:lumOff val="40000"/>
                  </a:schemeClr>
                </a:solidFill>
              </a:rPr>
              <a:t>: filesystem                  # Shared storage type (filesystem in this case)</a:t>
            </a:r>
          </a:p>
          <a:p>
            <a:r>
              <a:rPr lang="en-US" sz="1200" b="1" dirty="0">
                <a:solidFill>
                  <a:schemeClr val="accent2">
                    <a:lumMod val="60000"/>
                    <a:lumOff val="40000"/>
                  </a:schemeClr>
                </a:solidFill>
              </a:rPr>
              <a:t>  filesystem:                    # Storage backend for log chunks</a:t>
            </a:r>
          </a:p>
          <a:p>
            <a:r>
              <a:rPr lang="en-US" sz="1200" b="1" dirty="0">
                <a:solidFill>
                  <a:schemeClr val="accent2">
                    <a:lumMod val="60000"/>
                    <a:lumOff val="40000"/>
                  </a:schemeClr>
                </a:solidFill>
              </a:rPr>
              <a:t>    directory: /</a:t>
            </a:r>
            <a:r>
              <a:rPr lang="en-US" sz="1200" b="1" dirty="0" err="1">
                <a:solidFill>
                  <a:schemeClr val="accent2">
                    <a:lumMod val="60000"/>
                    <a:lumOff val="40000"/>
                  </a:schemeClr>
                </a:solidFill>
              </a:rPr>
              <a:t>tmp</a:t>
            </a:r>
            <a:r>
              <a:rPr lang="en-US" sz="1200" b="1" dirty="0">
                <a:solidFill>
                  <a:schemeClr val="accent2">
                    <a:lumMod val="60000"/>
                    <a:lumOff val="40000"/>
                  </a:schemeClr>
                </a:solidFill>
              </a:rPr>
              <a:t>/</a:t>
            </a:r>
            <a:r>
              <a:rPr lang="en-US" sz="1200" b="1" dirty="0" err="1">
                <a:solidFill>
                  <a:schemeClr val="accent2">
                    <a:lumMod val="60000"/>
                    <a:lumOff val="40000"/>
                  </a:schemeClr>
                </a:solidFill>
              </a:rPr>
              <a:t>loki</a:t>
            </a:r>
            <a:r>
              <a:rPr lang="en-US" sz="1200" b="1" dirty="0">
                <a:solidFill>
                  <a:schemeClr val="accent2">
                    <a:lumMod val="60000"/>
                    <a:lumOff val="40000"/>
                  </a:schemeClr>
                </a:solidFill>
              </a:rPr>
              <a:t>/chunks               # Directory to store log chunks on disk</a:t>
            </a:r>
          </a:p>
          <a:p>
            <a:endParaRPr lang="en-US" sz="1200" b="1" dirty="0">
              <a:solidFill>
                <a:schemeClr val="accent2">
                  <a:lumMod val="60000"/>
                  <a:lumOff val="40000"/>
                </a:schemeClr>
              </a:solidFill>
            </a:endParaRPr>
          </a:p>
          <a:p>
            <a:r>
              <a:rPr lang="en-US" sz="1200" b="1" dirty="0" err="1">
                <a:solidFill>
                  <a:schemeClr val="accent2">
                    <a:lumMod val="60000"/>
                    <a:lumOff val="40000"/>
                  </a:schemeClr>
                </a:solidFill>
              </a:rPr>
              <a:t>limits_config</a:t>
            </a:r>
            <a:r>
              <a:rPr lang="en-US" sz="1200" b="1" dirty="0">
                <a:solidFill>
                  <a:schemeClr val="accent2">
                    <a:lumMod val="60000"/>
                    <a:lumOff val="40000"/>
                  </a:schemeClr>
                </a:solidFill>
              </a:rPr>
              <a:t>:                   # Limits and validation settings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enforce_metric_name</a:t>
            </a:r>
            <a:r>
              <a:rPr lang="en-US" sz="1200" b="1" dirty="0">
                <a:solidFill>
                  <a:schemeClr val="accent2">
                    <a:lumMod val="60000"/>
                    <a:lumOff val="40000"/>
                  </a:schemeClr>
                </a:solidFill>
              </a:rPr>
              <a:t>: false      # Disable enforcing Prometheus metric name rules (not relevant for logs)</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a:t>
            </a:r>
            <a:r>
              <a:rPr lang="en-US" sz="1200" b="1" dirty="0">
                <a:solidFill>
                  <a:schemeClr val="accent2">
                    <a:lumMod val="60000"/>
                    <a:lumOff val="40000"/>
                  </a:schemeClr>
                </a:solidFill>
              </a:rPr>
              <a:t>: true        # Reject log entries older than a certain age</a:t>
            </a:r>
          </a:p>
          <a:p>
            <a:r>
              <a:rPr lang="en-US" sz="1200" b="1" dirty="0">
                <a:solidFill>
                  <a:schemeClr val="accent2">
                    <a:lumMod val="60000"/>
                    <a:lumOff val="40000"/>
                  </a:schemeClr>
                </a:solidFill>
              </a:rPr>
              <a:t>  </a:t>
            </a:r>
            <a:r>
              <a:rPr lang="en-US" sz="1200" b="1" dirty="0" err="1">
                <a:solidFill>
                  <a:schemeClr val="accent2">
                    <a:lumMod val="60000"/>
                    <a:lumOff val="40000"/>
                  </a:schemeClr>
                </a:solidFill>
              </a:rPr>
              <a:t>reject_old_samples_max_age</a:t>
            </a:r>
            <a:r>
              <a:rPr lang="en-US" sz="1200" b="1" dirty="0">
                <a:solidFill>
                  <a:schemeClr val="accent2">
                    <a:lumMod val="60000"/>
                    <a:lumOff val="40000"/>
                  </a:schemeClr>
                </a:solidFill>
              </a:rPr>
              <a:t>: 168h  # Max age (in hours) for accepted log samples (168h = 7 days)</a:t>
            </a:r>
            <a:endParaRPr lang="en-US" sz="1200" dirty="0">
              <a:solidFill>
                <a:schemeClr val="accent2">
                  <a:lumMod val="60000"/>
                  <a:lumOff val="40000"/>
                </a:schemeClr>
              </a:solidFill>
            </a:endParaRPr>
          </a:p>
        </p:txBody>
      </p:sp>
    </p:spTree>
    <p:extLst>
      <p:ext uri="{BB962C8B-B14F-4D97-AF65-F5344CB8AC3E}">
        <p14:creationId xmlns:p14="http://schemas.microsoft.com/office/powerpoint/2010/main" val="24940513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3018949"/>
          </a:xfrm>
          <a:prstGeom prst="rect">
            <a:avLst/>
          </a:prstGeom>
          <a:noFill/>
        </p:spPr>
        <p:txBody>
          <a:bodyPr wrap="square">
            <a:spAutoFit/>
          </a:bodyPr>
          <a:lstStyle/>
          <a:p>
            <a:r>
              <a:rPr lang="en-US" sz="2800" b="1" dirty="0">
                <a:solidFill>
                  <a:schemeClr val="accent2">
                    <a:lumMod val="60000"/>
                    <a:lumOff val="40000"/>
                  </a:schemeClr>
                </a:solidFill>
              </a:rPr>
              <a:t>What is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is an open-source agent designed to collect logs from your local machine and send them to Loki for storage and querying.</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Key points about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a:t>
            </a:r>
          </a:p>
          <a:p>
            <a:r>
              <a:rPr lang="en-US" sz="2800" b="1" dirty="0" err="1">
                <a:solidFill>
                  <a:schemeClr val="accent2">
                    <a:lumMod val="60000"/>
                    <a:lumOff val="40000"/>
                  </a:schemeClr>
                </a:solidFill>
              </a:rPr>
              <a:t>Purpose:It</a:t>
            </a:r>
            <a:r>
              <a:rPr lang="en-US" sz="2800" b="1" dirty="0">
                <a:solidFill>
                  <a:schemeClr val="accent2">
                    <a:lumMod val="60000"/>
                    <a:lumOff val="40000"/>
                  </a:schemeClr>
                </a:solidFill>
              </a:rPr>
              <a:t> tails (reads) log files from your system (like /var/log/syslog, application logs, etc.) and ships those logs to Loki.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How it </a:t>
            </a:r>
            <a:r>
              <a:rPr lang="en-US" sz="2800" b="1" dirty="0" err="1">
                <a:solidFill>
                  <a:schemeClr val="accent2">
                    <a:lumMod val="60000"/>
                    <a:lumOff val="40000"/>
                  </a:schemeClr>
                </a:solidFill>
              </a:rPr>
              <a:t>works:Promtail</a:t>
            </a:r>
            <a:r>
              <a:rPr lang="en-US" sz="2800" b="1" dirty="0">
                <a:solidFill>
                  <a:schemeClr val="accent2">
                    <a:lumMod val="60000"/>
                    <a:lumOff val="40000"/>
                  </a:schemeClr>
                </a:solidFill>
              </a:rPr>
              <a:t> monitors specified log files in real-time, adds labels (metadata) to each log line (like hostname, app name, or environment), and pushes the logs to Loki's HTTP API.</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Part of the Loki </a:t>
            </a:r>
            <a:r>
              <a:rPr lang="en-US" sz="2800" b="1" dirty="0" err="1">
                <a:solidFill>
                  <a:schemeClr val="accent2">
                    <a:lumMod val="60000"/>
                    <a:lumOff val="40000"/>
                  </a:schemeClr>
                </a:solidFill>
              </a:rPr>
              <a:t>stack:Promtail</a:t>
            </a:r>
            <a:r>
              <a:rPr lang="en-US" sz="2800" b="1" dirty="0">
                <a:solidFill>
                  <a:schemeClr val="accent2">
                    <a:lumMod val="60000"/>
                    <a:lumOff val="40000"/>
                  </a:schemeClr>
                </a:solidFill>
              </a:rPr>
              <a:t> is one piece of the Loki logging system, alongside Loki server (which stores logs) and Grafana (which visualizes logs).</a:t>
            </a:r>
          </a:p>
          <a:p>
            <a:endParaRPr lang="en-US" sz="2800" b="1" dirty="0">
              <a:solidFill>
                <a:schemeClr val="accent2">
                  <a:lumMod val="60000"/>
                  <a:lumOff val="40000"/>
                </a:schemeClr>
              </a:solidFill>
            </a:endParaRPr>
          </a:p>
          <a:p>
            <a:r>
              <a:rPr lang="en-US" sz="2800" b="1" dirty="0" err="1">
                <a:solidFill>
                  <a:schemeClr val="accent2">
                    <a:lumMod val="60000"/>
                    <a:lumOff val="40000"/>
                  </a:schemeClr>
                </a:solidFill>
              </a:rPr>
              <a:t>Configurable:You</a:t>
            </a:r>
            <a:r>
              <a:rPr lang="en-US" sz="2800" b="1" dirty="0">
                <a:solidFill>
                  <a:schemeClr val="accent2">
                    <a:lumMod val="60000"/>
                    <a:lumOff val="40000"/>
                  </a:schemeClr>
                </a:solidFill>
              </a:rPr>
              <a:t> can tell </a:t>
            </a:r>
            <a:r>
              <a:rPr lang="en-US" sz="2800" b="1" dirty="0" err="1">
                <a:solidFill>
                  <a:schemeClr val="accent2">
                    <a:lumMod val="60000"/>
                    <a:lumOff val="40000"/>
                  </a:schemeClr>
                </a:solidFill>
              </a:rPr>
              <a:t>Promtail</a:t>
            </a:r>
            <a:r>
              <a:rPr lang="en-US" sz="2800" b="1" dirty="0">
                <a:solidFill>
                  <a:schemeClr val="accent2">
                    <a:lumMod val="60000"/>
                    <a:lumOff val="40000"/>
                  </a:schemeClr>
                </a:solidFill>
              </a:rPr>
              <a:t> exactly which files to watch and how to label the logs for easier querying later in Grafana.</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85038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2">
                    <a:lumMod val="60000"/>
                    <a:lumOff val="40000"/>
                  </a:schemeClr>
                </a:solidFill>
              </a:rPr>
              <a:t>Promtail</a:t>
            </a:r>
            <a:endParaRPr lang="en-US" sz="3200" dirty="0">
              <a:solidFill>
                <a:schemeClr val="accent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2711172"/>
          </a:xfrm>
          <a:prstGeom prst="rect">
            <a:avLst/>
          </a:prstGeom>
          <a:noFill/>
        </p:spPr>
        <p:txBody>
          <a:bodyPr wrap="square">
            <a:spAutoFit/>
          </a:bodyPr>
          <a:lstStyle/>
          <a:p>
            <a:r>
              <a:rPr lang="en-US" sz="2400" b="1" dirty="0">
                <a:solidFill>
                  <a:schemeClr val="accent2">
                    <a:lumMod val="60000"/>
                    <a:lumOff val="40000"/>
                  </a:schemeClr>
                </a:solidFill>
              </a:rPr>
              <a:t>server:</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http_listen_port</a:t>
            </a:r>
            <a:r>
              <a:rPr lang="en-US" sz="2400" b="1" dirty="0">
                <a:solidFill>
                  <a:schemeClr val="accent2">
                    <a:lumMod val="60000"/>
                    <a:lumOff val="40000"/>
                  </a:schemeClr>
                </a:solidFill>
              </a:rPr>
              <a:t>: 9080    # The port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exposes for health and metrics endpoints</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grpc_listen_port</a:t>
            </a:r>
            <a:r>
              <a:rPr lang="en-US" sz="2400" b="1" dirty="0">
                <a:solidFill>
                  <a:schemeClr val="accent2">
                    <a:lumMod val="60000"/>
                    <a:lumOff val="40000"/>
                  </a:schemeClr>
                </a:solidFill>
              </a:rPr>
              <a:t>: 0       # Set to 0 to disable </a:t>
            </a:r>
            <a:r>
              <a:rPr lang="en-US" sz="2400" b="1" dirty="0" err="1">
                <a:solidFill>
                  <a:schemeClr val="accent2">
                    <a:lumMod val="60000"/>
                    <a:lumOff val="40000"/>
                  </a:schemeClr>
                </a:solidFill>
              </a:rPr>
              <a:t>gRPC</a:t>
            </a:r>
            <a:r>
              <a:rPr lang="en-US" sz="2400" b="1" dirty="0">
                <a:solidFill>
                  <a:schemeClr val="accent2">
                    <a:lumMod val="60000"/>
                    <a:lumOff val="40000"/>
                  </a:schemeClr>
                </a:solidFill>
              </a:rPr>
              <a:t> (not needed in most simple setups)</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positions:</a:t>
            </a:r>
          </a:p>
          <a:p>
            <a:r>
              <a:rPr lang="en-US" sz="2400" b="1" dirty="0">
                <a:solidFill>
                  <a:schemeClr val="accent2">
                    <a:lumMod val="60000"/>
                    <a:lumOff val="40000"/>
                  </a:schemeClr>
                </a:solidFill>
              </a:rPr>
              <a:t>  filename: /</a:t>
            </a:r>
            <a:r>
              <a:rPr lang="en-US" sz="2400" b="1" dirty="0" err="1">
                <a:solidFill>
                  <a:schemeClr val="accent2">
                    <a:lumMod val="60000"/>
                    <a:lumOff val="40000"/>
                  </a:schemeClr>
                </a:solidFill>
              </a:rPr>
              <a:t>tmp</a:t>
            </a:r>
            <a:r>
              <a:rPr lang="en-US" sz="2400" b="1" dirty="0">
                <a:solidFill>
                  <a:schemeClr val="accent2">
                    <a:lumMod val="60000"/>
                    <a:lumOff val="40000"/>
                  </a:schemeClr>
                </a:solidFill>
              </a:rPr>
              <a:t>/</a:t>
            </a:r>
            <a:r>
              <a:rPr lang="en-US" sz="2400" b="1" dirty="0" err="1">
                <a:solidFill>
                  <a:schemeClr val="accent2">
                    <a:lumMod val="60000"/>
                    <a:lumOff val="40000"/>
                  </a:schemeClr>
                </a:solidFill>
              </a:rPr>
              <a:t>positions.yaml</a:t>
            </a:r>
            <a:r>
              <a:rPr lang="en-US" sz="2400" b="1" dirty="0">
                <a:solidFill>
                  <a:schemeClr val="accent2">
                    <a:lumMod val="60000"/>
                    <a:lumOff val="40000"/>
                  </a:schemeClr>
                </a:solidFill>
              </a:rPr>
              <a:t>  # File to track how much of each log has been read</a:t>
            </a:r>
          </a:p>
          <a:p>
            <a:endParaRPr lang="en-US" sz="2400" b="1" dirty="0">
              <a:solidFill>
                <a:schemeClr val="accent2">
                  <a:lumMod val="60000"/>
                  <a:lumOff val="40000"/>
                </a:schemeClr>
              </a:solidFill>
            </a:endParaRPr>
          </a:p>
          <a:p>
            <a:r>
              <a:rPr lang="en-US" sz="2400" b="1" dirty="0">
                <a:solidFill>
                  <a:schemeClr val="accent2">
                    <a:lumMod val="60000"/>
                    <a:lumOff val="40000"/>
                  </a:schemeClr>
                </a:solidFill>
              </a:rPr>
              <a:t>clients:</a:t>
            </a:r>
          </a:p>
          <a:p>
            <a:r>
              <a:rPr lang="en-US" sz="2400" b="1" dirty="0">
                <a:solidFill>
                  <a:schemeClr val="accent2">
                    <a:lumMod val="60000"/>
                    <a:lumOff val="40000"/>
                  </a:schemeClr>
                </a:solidFill>
              </a:rPr>
              <a:t>  - url: http://localhost:3100/loki/api/v1/push  # The URL of your Loki server (</a:t>
            </a:r>
            <a:r>
              <a:rPr lang="en-US" sz="2400" b="1" dirty="0" err="1">
                <a:solidFill>
                  <a:schemeClr val="accent2">
                    <a:lumMod val="60000"/>
                    <a:lumOff val="40000"/>
                  </a:schemeClr>
                </a:solidFill>
              </a:rPr>
              <a:t>Promtail</a:t>
            </a:r>
            <a:r>
              <a:rPr lang="en-US" sz="2400" b="1" dirty="0">
                <a:solidFill>
                  <a:schemeClr val="accent2">
                    <a:lumMod val="60000"/>
                    <a:lumOff val="40000"/>
                  </a:schemeClr>
                </a:solidFill>
              </a:rPr>
              <a:t> pushes logs here)</a:t>
            </a:r>
          </a:p>
          <a:p>
            <a:endParaRPr lang="en-US" sz="2400" b="1" dirty="0">
              <a:solidFill>
                <a:schemeClr val="accent2">
                  <a:lumMod val="60000"/>
                  <a:lumOff val="40000"/>
                </a:schemeClr>
              </a:solidFill>
            </a:endParaRPr>
          </a:p>
          <a:p>
            <a:r>
              <a:rPr lang="en-US" sz="2400" b="1" dirty="0" err="1">
                <a:solidFill>
                  <a:schemeClr val="accent2">
                    <a:lumMod val="60000"/>
                    <a:lumOff val="40000"/>
                  </a:schemeClr>
                </a:solidFill>
              </a:rPr>
              <a:t>scrape_configs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a:t>
            </a:r>
            <a:r>
              <a:rPr lang="en-US" sz="2400" b="1" dirty="0" err="1">
                <a:solidFill>
                  <a:schemeClr val="accent2">
                    <a:lumMod val="60000"/>
                    <a:lumOff val="40000"/>
                  </a:schemeClr>
                </a:solidFill>
              </a:rPr>
              <a:t>job_name</a:t>
            </a:r>
            <a:r>
              <a:rPr lang="en-US" sz="2400" b="1" dirty="0">
                <a:solidFill>
                  <a:schemeClr val="accent2">
                    <a:lumMod val="60000"/>
                    <a:lumOff val="40000"/>
                  </a:schemeClr>
                </a:solidFill>
              </a:rPr>
              <a:t>: system   # A name for this log scraping job (used as a label in Loki)</a:t>
            </a:r>
          </a:p>
          <a:p>
            <a:r>
              <a:rPr lang="en-US" sz="2400" b="1" dirty="0">
                <a:solidFill>
                  <a:schemeClr val="accent2">
                    <a:lumMod val="60000"/>
                    <a:lumOff val="40000"/>
                  </a:schemeClr>
                </a:solidFill>
              </a:rPr>
              <a:t>    </a:t>
            </a:r>
            <a:r>
              <a:rPr lang="en-US" sz="2400" b="1" dirty="0" err="1">
                <a:solidFill>
                  <a:schemeClr val="accent2">
                    <a:lumMod val="60000"/>
                    <a:lumOff val="40000"/>
                  </a:schemeClr>
                </a:solidFill>
              </a:rPr>
              <a:t>static_configs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 targets:</a:t>
            </a:r>
          </a:p>
          <a:p>
            <a:r>
              <a:rPr lang="en-US" sz="2400" b="1" dirty="0">
                <a:solidFill>
                  <a:schemeClr val="accent2">
                    <a:lumMod val="60000"/>
                    <a:lumOff val="40000"/>
                  </a:schemeClr>
                </a:solidFill>
              </a:rPr>
              <a:t>          - localhost   # Required field, but unused for file targets</a:t>
            </a:r>
          </a:p>
          <a:p>
            <a:r>
              <a:rPr lang="en-US" sz="2400" b="1" dirty="0">
                <a:solidFill>
                  <a:schemeClr val="accent2">
                    <a:lumMod val="60000"/>
                    <a:lumOff val="40000"/>
                  </a:schemeClr>
                </a:solidFill>
              </a:rPr>
              <a:t>        labels:</a:t>
            </a:r>
          </a:p>
          <a:p>
            <a:r>
              <a:rPr lang="en-US" sz="2400" b="1" dirty="0">
                <a:solidFill>
                  <a:schemeClr val="accent2">
                    <a:lumMod val="60000"/>
                    <a:lumOff val="40000"/>
                  </a:schemeClr>
                </a:solidFill>
              </a:rPr>
              <a:t>          job: </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  # This label will appear in Loki/Grafana, you use it to query logs (e.g. {job="</a:t>
            </a:r>
            <a:r>
              <a:rPr lang="en-US" sz="2400" b="1" dirty="0" err="1">
                <a:solidFill>
                  <a:schemeClr val="accent2">
                    <a:lumMod val="60000"/>
                    <a:lumOff val="40000"/>
                  </a:schemeClr>
                </a:solidFill>
              </a:rPr>
              <a:t>varlogs</a:t>
            </a:r>
            <a:r>
              <a:rPr lang="en-US" sz="2400" b="1" dirty="0">
                <a:solidFill>
                  <a:schemeClr val="accent2">
                    <a:lumMod val="60000"/>
                    <a:lumOff val="40000"/>
                  </a:schemeClr>
                </a:solidFill>
              </a:rPr>
              <a:t>"})</a:t>
            </a:r>
          </a:p>
          <a:p>
            <a:r>
              <a:rPr lang="en-US" sz="2400" b="1" dirty="0">
                <a:solidFill>
                  <a:schemeClr val="accent2">
                    <a:lumMod val="60000"/>
                    <a:lumOff val="40000"/>
                  </a:schemeClr>
                </a:solidFill>
              </a:rPr>
              <a:t>          __path__: /var/log/*log  # Files to collect logs from; *log matches files like syslog, auth.log, dpkg.log, etc.</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34567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2">
                    <a:lumMod val="60000"/>
                    <a:lumOff val="40000"/>
                  </a:schemeClr>
                </a:solidFill>
              </a:rPr>
              <a:t>Redis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11726287"/>
          </a:xfrm>
          <a:prstGeom prst="rect">
            <a:avLst/>
          </a:prstGeom>
          <a:noFill/>
        </p:spPr>
        <p:txBody>
          <a:bodyPr wrap="square">
            <a:spAutoFit/>
          </a:bodyPr>
          <a:lstStyle/>
          <a:p>
            <a:r>
              <a:rPr lang="en-US" sz="2800" b="1" dirty="0">
                <a:solidFill>
                  <a:schemeClr val="accent2">
                    <a:lumMod val="60000"/>
                    <a:lumOff val="40000"/>
                  </a:schemeClr>
                </a:solidFill>
              </a:rPr>
              <a:t>Redis is an open-source, in-memory data structure store that is commonly used </a:t>
            </a:r>
            <a:r>
              <a:rPr lang="en-US" sz="2800" b="1" dirty="0" err="1">
                <a:solidFill>
                  <a:schemeClr val="accent2">
                    <a:lumMod val="60000"/>
                    <a:lumOff val="40000"/>
                  </a:schemeClr>
                </a:solidFill>
              </a:rPr>
              <a:t>as:a</a:t>
            </a:r>
            <a:r>
              <a:rPr lang="en-US" sz="2800" b="1" dirty="0">
                <a:solidFill>
                  <a:schemeClr val="accent2">
                    <a:lumMod val="60000"/>
                    <a:lumOff val="40000"/>
                  </a:schemeClr>
                </a:solidFill>
              </a:rPr>
              <a:t> </a:t>
            </a:r>
            <a:r>
              <a:rPr lang="en-US" sz="2800" b="1" dirty="0" err="1">
                <a:solidFill>
                  <a:schemeClr val="accent2">
                    <a:lumMod val="60000"/>
                    <a:lumOff val="40000"/>
                  </a:schemeClr>
                </a:solidFill>
              </a:rPr>
              <a:t>database,a</a:t>
            </a:r>
            <a:r>
              <a:rPr lang="en-US" sz="2800" b="1" dirty="0">
                <a:solidFill>
                  <a:schemeClr val="accent2">
                    <a:lumMod val="60000"/>
                    <a:lumOff val="40000"/>
                  </a:schemeClr>
                </a:solidFill>
              </a:rPr>
              <a:t> cache, </a:t>
            </a:r>
            <a:r>
              <a:rPr lang="en-US" sz="2800" b="1" dirty="0" err="1">
                <a:solidFill>
                  <a:schemeClr val="accent2">
                    <a:lumMod val="60000"/>
                    <a:lumOff val="40000"/>
                  </a:schemeClr>
                </a:solidFill>
              </a:rPr>
              <a:t>anda</a:t>
            </a:r>
            <a:r>
              <a:rPr lang="en-US" sz="2800" b="1" dirty="0">
                <a:solidFill>
                  <a:schemeClr val="accent2">
                    <a:lumMod val="60000"/>
                    <a:lumOff val="40000"/>
                  </a:schemeClr>
                </a:solidFill>
              </a:rPr>
              <a:t> message broker</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What makes Redis special?</a:t>
            </a: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Very fast: It stores data in memory (RAM), making reads and writes extremely quick.</a:t>
            </a:r>
          </a:p>
          <a:p>
            <a:r>
              <a:rPr lang="en-US" sz="2800" b="1" dirty="0">
                <a:solidFill>
                  <a:schemeClr val="accent2">
                    <a:lumMod val="60000"/>
                    <a:lumOff val="40000"/>
                  </a:schemeClr>
                </a:solidFill>
              </a:rPr>
              <a:t>🧠 Key-Value Store: Like a dictionary or </a:t>
            </a:r>
            <a:r>
              <a:rPr lang="en-US" sz="2800" b="1" dirty="0" err="1">
                <a:solidFill>
                  <a:schemeClr val="accent2">
                    <a:lumMod val="60000"/>
                    <a:lumOff val="40000"/>
                  </a:schemeClr>
                </a:solidFill>
              </a:rPr>
              <a:t>hashmap</a:t>
            </a:r>
            <a:r>
              <a:rPr lang="en-US" sz="2800" b="1" dirty="0">
                <a:solidFill>
                  <a:schemeClr val="accent2">
                    <a:lumMod val="60000"/>
                    <a:lumOff val="40000"/>
                  </a:schemeClr>
                </a:solidFill>
              </a:rPr>
              <a:t> – you store data as key-value pairs.</a:t>
            </a:r>
          </a:p>
          <a:p>
            <a:r>
              <a:rPr lang="en-US" sz="2800" b="1" dirty="0">
                <a:solidFill>
                  <a:schemeClr val="accent2">
                    <a:lumMod val="60000"/>
                    <a:lumOff val="40000"/>
                  </a:schemeClr>
                </a:solidFill>
              </a:rPr>
              <a:t>🔁 Supports complex data types: Not just strings! It supports:</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r>
              <a:rPr lang="en-US" sz="2800" b="1" dirty="0">
                <a:solidFill>
                  <a:schemeClr val="accent2">
                    <a:lumMod val="60000"/>
                    <a:lumOff val="40000"/>
                  </a:schemeClr>
                </a:solidFill>
              </a:rPr>
              <a:t>| Use Case          | Description                                            |</a:t>
            </a:r>
          </a:p>
          <a:p>
            <a:r>
              <a:rPr lang="en-US" sz="2800" b="1" dirty="0">
                <a:solidFill>
                  <a:schemeClr val="accent2">
                    <a:lumMod val="60000"/>
                    <a:lumOff val="40000"/>
                  </a:schemeClr>
                </a:solidFill>
              </a:rPr>
              <a:t>| ----------------- | ------------------------------------------------------ |</a:t>
            </a:r>
          </a:p>
          <a:p>
            <a:r>
              <a:rPr lang="en-US" sz="2800" b="1" dirty="0">
                <a:solidFill>
                  <a:schemeClr val="accent2">
                    <a:lumMod val="60000"/>
                    <a:lumOff val="40000"/>
                  </a:schemeClr>
                </a:solidFill>
              </a:rPr>
              <a:t>| **Cache**         | Store frequently accessed data to reduce load on DB.   |</a:t>
            </a:r>
          </a:p>
          <a:p>
            <a:r>
              <a:rPr lang="en-US" sz="2800" b="1" dirty="0">
                <a:solidFill>
                  <a:schemeClr val="accent2">
                    <a:lumMod val="60000"/>
                    <a:lumOff val="40000"/>
                  </a:schemeClr>
                </a:solidFill>
              </a:rPr>
              <a:t>| **Session Store** | Store user sessions for web apps (e.g., login info).   |</a:t>
            </a:r>
          </a:p>
          <a:p>
            <a:r>
              <a:rPr lang="en-US" sz="2800" b="1" dirty="0">
                <a:solidFill>
                  <a:schemeClr val="accent2">
                    <a:lumMod val="60000"/>
                    <a:lumOff val="40000"/>
                  </a:schemeClr>
                </a:solidFill>
              </a:rPr>
              <a:t>| **Rate Limiting** | Track how many times a user/IP does something.         |</a:t>
            </a:r>
          </a:p>
          <a:p>
            <a:r>
              <a:rPr lang="en-US" sz="2800" b="1" dirty="0">
                <a:solidFill>
                  <a:schemeClr val="accent2">
                    <a:lumMod val="60000"/>
                    <a:lumOff val="40000"/>
                  </a:schemeClr>
                </a:solidFill>
              </a:rPr>
              <a:t>| **Leaderboard**   | Use sorted sets to build real-time ranking systems.    |</a:t>
            </a:r>
          </a:p>
          <a:p>
            <a:r>
              <a:rPr lang="en-US" sz="2800" b="1" dirty="0">
                <a:solidFill>
                  <a:schemeClr val="accent2">
                    <a:lumMod val="60000"/>
                    <a:lumOff val="40000"/>
                  </a:schemeClr>
                </a:solidFill>
              </a:rPr>
              <a:t>| **Message Queue** | Use lists or streams to implement a lightweight queue. |</a:t>
            </a: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b="1" dirty="0">
              <a:solidFill>
                <a:schemeClr val="accent2">
                  <a:lumMod val="60000"/>
                  <a:lumOff val="40000"/>
                </a:schemeClr>
              </a:solidFill>
            </a:endParaRPr>
          </a:p>
          <a:p>
            <a:endParaRPr lang="en-US" sz="2800"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BFA00AC8-DBAF-6F5D-5B34-CEF34D39E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186" y="6039250"/>
            <a:ext cx="4095750" cy="3009900"/>
          </a:xfrm>
          <a:prstGeom prst="rect">
            <a:avLst/>
          </a:prstGeom>
        </p:spPr>
      </p:pic>
    </p:spTree>
    <p:extLst>
      <p:ext uri="{BB962C8B-B14F-4D97-AF65-F5344CB8AC3E}">
        <p14:creationId xmlns:p14="http://schemas.microsoft.com/office/powerpoint/2010/main" val="640013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079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539750" y="1327401"/>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8731" y="2200805"/>
            <a:ext cx="15278100" cy="5139869"/>
          </a:xfrm>
          <a:prstGeom prst="rect">
            <a:avLst/>
          </a:prstGeom>
          <a:noFill/>
        </p:spPr>
        <p:txBody>
          <a:bodyPr wrap="square">
            <a:spAutoFit/>
          </a:bodyPr>
          <a:lstStyle/>
          <a:p>
            <a:r>
              <a:rPr lang="en-US" sz="2400" b="1" dirty="0">
                <a:solidFill>
                  <a:schemeClr val="bg1"/>
                </a:solidFill>
              </a:rPr>
              <a:t>What is Kubernetes?</a:t>
            </a:r>
          </a:p>
          <a:p>
            <a:endParaRPr lang="en-US" sz="2400" b="1" dirty="0">
              <a:solidFill>
                <a:schemeClr val="bg1"/>
              </a:solidFill>
            </a:endParaRPr>
          </a:p>
          <a:p>
            <a:r>
              <a:rPr lang="en-US" sz="2800" dirty="0">
                <a:solidFill>
                  <a:schemeClr val="bg1"/>
                </a:solidFill>
              </a:rPr>
              <a:t>Kubernetes (K8s) is an open-source, next-generation container orchestration platform originally developed at Google. It was built using the lessons learned from running large-scale systems like </a:t>
            </a:r>
            <a:r>
              <a:rPr lang="en-US" sz="2800" b="1" dirty="0">
                <a:solidFill>
                  <a:schemeClr val="bg1"/>
                </a:solidFill>
              </a:rPr>
              <a:t>Borg</a:t>
            </a:r>
            <a:r>
              <a:rPr lang="en-US" sz="2800" dirty="0">
                <a:solidFill>
                  <a:schemeClr val="bg1"/>
                </a:solidFill>
              </a:rPr>
              <a:t> and </a:t>
            </a:r>
            <a:r>
              <a:rPr lang="en-US" sz="2800" b="1" dirty="0">
                <a:solidFill>
                  <a:schemeClr val="bg1"/>
                </a:solidFill>
              </a:rPr>
              <a:t>Omega</a:t>
            </a:r>
            <a:r>
              <a:rPr lang="en-US" sz="2800" dirty="0">
                <a:solidFill>
                  <a:schemeClr val="bg1"/>
                </a:solidFill>
              </a:rPr>
              <a:t>.</a:t>
            </a:r>
          </a:p>
          <a:p>
            <a:r>
              <a:rPr lang="en-US" sz="2800" dirty="0">
                <a:solidFill>
                  <a:schemeClr val="bg1"/>
                </a:solidFill>
              </a:rPr>
              <a:t>Designed from the ground up, Kubernetes is a loosely coupled set of components that work together to automate the deployment, management, and scaling of containerized applications.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
        <p:nvSpPr>
          <p:cNvPr id="13" name="object 7">
            <a:extLst>
              <a:ext uri="{FF2B5EF4-FFF2-40B4-BE49-F238E27FC236}">
                <a16:creationId xmlns:a16="http://schemas.microsoft.com/office/drawing/2014/main" id="{C4D0670C-6220-99DB-0C15-29B4DDF12C27}"/>
              </a:ext>
            </a:extLst>
          </p:cNvPr>
          <p:cNvSpPr/>
          <p:nvPr/>
        </p:nvSpPr>
        <p:spPr>
          <a:xfrm>
            <a:off x="5797550" y="2511689"/>
            <a:ext cx="5143499" cy="5143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34099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463550" y="801082"/>
            <a:ext cx="16660377" cy="954107"/>
          </a:xfrm>
          <a:prstGeom prst="rect">
            <a:avLst/>
          </a:prstGeom>
          <a:noFill/>
        </p:spPr>
        <p:txBody>
          <a:bodyPr wrap="square">
            <a:spAutoFit/>
          </a:bodyPr>
          <a:lstStyle/>
          <a:p>
            <a:endParaRPr lang="en-US" sz="2800" dirty="0">
              <a:solidFill>
                <a:schemeClr val="accent2">
                  <a:lumMod val="60000"/>
                  <a:lumOff val="40000"/>
                </a:schemeClr>
              </a:solidFill>
            </a:endParaRPr>
          </a:p>
          <a:p>
            <a:pPr>
              <a:buFont typeface="Arial" panose="020B0604020202020204" pitchFamily="34" charset="0"/>
              <a:buChar char="•"/>
            </a:pPr>
            <a:endParaRPr lang="en-US" sz="2800" dirty="0">
              <a:solidFill>
                <a:schemeClr val="accent2">
                  <a:lumMod val="40000"/>
                  <a:lumOff val="60000"/>
                </a:schemeClr>
              </a:solidFill>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0372070"/>
          </a:xfrm>
          <a:prstGeom prst="rect">
            <a:avLst/>
          </a:prstGeom>
          <a:noFill/>
        </p:spPr>
        <p:txBody>
          <a:bodyPr wrap="square">
            <a:spAutoFit/>
          </a:bodyPr>
          <a:lstStyle/>
          <a:p>
            <a:r>
              <a:rPr lang="en-US" sz="2400" b="1" dirty="0">
                <a:solidFill>
                  <a:schemeClr val="bg1">
                    <a:lumMod val="95000"/>
                  </a:schemeClr>
                </a:solidFill>
              </a:rPr>
              <a:t>What Kubernetes Does?</a:t>
            </a:r>
          </a:p>
          <a:p>
            <a:endParaRPr lang="en-US" sz="2400" b="1" dirty="0">
              <a:solidFill>
                <a:schemeClr val="bg1">
                  <a:lumMod val="95000"/>
                </a:schemeClr>
              </a:solidFill>
            </a:endParaRPr>
          </a:p>
          <a:p>
            <a:r>
              <a:rPr lang="en-US" sz="2400" dirty="0">
                <a:solidFill>
                  <a:schemeClr val="bg1">
                    <a:lumMod val="95000"/>
                  </a:schemeClr>
                </a:solidFill>
              </a:rPr>
              <a:t>Kubernetes (K8s) is a </a:t>
            </a:r>
            <a:r>
              <a:rPr lang="en-US" sz="2400" b="1" dirty="0">
                <a:solidFill>
                  <a:schemeClr val="bg1">
                    <a:lumMod val="95000"/>
                  </a:schemeClr>
                </a:solidFill>
              </a:rPr>
              <a:t>container orchestration platform</a:t>
            </a:r>
            <a:r>
              <a:rPr lang="en-US" sz="2400" dirty="0">
                <a:solidFill>
                  <a:schemeClr val="bg1">
                    <a:lumMod val="95000"/>
                  </a:schemeClr>
                </a:solidFill>
              </a:rPr>
              <a:t>. Its main job is to </a:t>
            </a:r>
            <a:r>
              <a:rPr lang="en-US" sz="2400" b="1" dirty="0">
                <a:solidFill>
                  <a:schemeClr val="bg1">
                    <a:lumMod val="95000"/>
                  </a:schemeClr>
                </a:solidFill>
              </a:rPr>
              <a:t>manage containers</a:t>
            </a:r>
            <a:r>
              <a:rPr lang="en-US" sz="2400" dirty="0">
                <a:solidFill>
                  <a:schemeClr val="bg1">
                    <a:lumMod val="95000"/>
                  </a:schemeClr>
                </a:solidFill>
              </a:rPr>
              <a:t> (like Docker containers) in production at scale.</a:t>
            </a:r>
          </a:p>
          <a:p>
            <a:r>
              <a:rPr lang="en-US" sz="2400" dirty="0">
                <a:solidFill>
                  <a:schemeClr val="bg1">
                    <a:lumMod val="95000"/>
                  </a:schemeClr>
                </a:solidFill>
              </a:rPr>
              <a:t>Here’s what it does:</a:t>
            </a:r>
          </a:p>
          <a:p>
            <a:endParaRPr lang="en-US" sz="2400" dirty="0">
              <a:solidFill>
                <a:schemeClr val="bg1">
                  <a:lumMod val="95000"/>
                </a:schemeClr>
              </a:solidFill>
            </a:endParaRPr>
          </a:p>
          <a:p>
            <a:pPr>
              <a:buFont typeface="+mj-lt"/>
              <a:buAutoNum type="arabicPeriod"/>
            </a:pPr>
            <a:r>
              <a:rPr lang="en-US" sz="2400" b="1" dirty="0">
                <a:solidFill>
                  <a:schemeClr val="tx2">
                    <a:lumMod val="20000"/>
                    <a:lumOff val="80000"/>
                  </a:schemeClr>
                </a:solidFill>
              </a:rPr>
              <a:t>Deployment &amp; Management</a:t>
            </a:r>
            <a:r>
              <a:rPr lang="en-US" sz="2400" dirty="0">
                <a:solidFill>
                  <a:schemeClr val="bg1">
                    <a:lumMod val="95000"/>
                  </a:schemeClr>
                </a:solidFill>
              </a:rPr>
              <a:t> – Runs your applications in containers and makes sure they’re deployed correctly.</a:t>
            </a:r>
          </a:p>
          <a:p>
            <a:endParaRPr lang="en-US" sz="2400" dirty="0">
              <a:solidFill>
                <a:schemeClr val="bg1">
                  <a:lumMod val="95000"/>
                </a:schemeClr>
              </a:solidFill>
            </a:endParaRPr>
          </a:p>
          <a:p>
            <a:r>
              <a:rPr lang="en-US" sz="2400" b="1" dirty="0">
                <a:solidFill>
                  <a:schemeClr val="bg1">
                    <a:lumMod val="95000"/>
                  </a:schemeClr>
                </a:solidFill>
              </a:rPr>
              <a:t>2.</a:t>
            </a:r>
            <a:r>
              <a:rPr lang="en-US" sz="2400" b="1" dirty="0">
                <a:solidFill>
                  <a:schemeClr val="tx2">
                    <a:lumMod val="20000"/>
                    <a:lumOff val="80000"/>
                  </a:schemeClr>
                </a:solidFill>
              </a:rPr>
              <a:t>Scaling </a:t>
            </a:r>
            <a:r>
              <a:rPr lang="en-US" sz="2400" dirty="0">
                <a:solidFill>
                  <a:schemeClr val="bg1">
                    <a:lumMod val="95000"/>
                  </a:schemeClr>
                </a:solidFill>
              </a:rPr>
              <a:t>– Automatically increases or decreases the number of containers based on demand.</a:t>
            </a:r>
          </a:p>
          <a:p>
            <a:endParaRPr lang="en-US" sz="2400" dirty="0">
              <a:solidFill>
                <a:schemeClr val="bg1">
                  <a:lumMod val="95000"/>
                </a:schemeClr>
              </a:solidFill>
            </a:endParaRPr>
          </a:p>
          <a:p>
            <a:r>
              <a:rPr lang="en-US" sz="2400" b="1" dirty="0">
                <a:solidFill>
                  <a:schemeClr val="bg1">
                    <a:lumMod val="95000"/>
                  </a:schemeClr>
                </a:solidFill>
              </a:rPr>
              <a:t>3.</a:t>
            </a:r>
            <a:r>
              <a:rPr lang="en-US" sz="2400" b="1" dirty="0">
                <a:solidFill>
                  <a:schemeClr val="tx2">
                    <a:lumMod val="20000"/>
                    <a:lumOff val="80000"/>
                  </a:schemeClr>
                </a:solidFill>
              </a:rPr>
              <a:t>Load Balancing</a:t>
            </a:r>
            <a:r>
              <a:rPr lang="en-US" sz="2400" dirty="0">
                <a:solidFill>
                  <a:schemeClr val="tx2">
                    <a:lumMod val="20000"/>
                    <a:lumOff val="80000"/>
                  </a:schemeClr>
                </a:solidFill>
              </a:rPr>
              <a:t> </a:t>
            </a:r>
            <a:r>
              <a:rPr lang="en-US" sz="2400" dirty="0">
                <a:solidFill>
                  <a:schemeClr val="bg1">
                    <a:lumMod val="95000"/>
                  </a:schemeClr>
                </a:solidFill>
              </a:rPr>
              <a:t>– Distributes traffic between containers so no single container is overloaded.</a:t>
            </a:r>
          </a:p>
          <a:p>
            <a:endParaRPr lang="en-US" sz="2400" dirty="0">
              <a:solidFill>
                <a:schemeClr val="bg1">
                  <a:lumMod val="95000"/>
                </a:schemeClr>
              </a:solidFill>
            </a:endParaRPr>
          </a:p>
          <a:p>
            <a:r>
              <a:rPr lang="en-US" sz="2400" b="1" dirty="0">
                <a:solidFill>
                  <a:schemeClr val="bg1">
                    <a:lumMod val="95000"/>
                  </a:schemeClr>
                </a:solidFill>
              </a:rPr>
              <a:t>4.</a:t>
            </a:r>
            <a:r>
              <a:rPr lang="en-US" sz="2400" b="1" dirty="0">
                <a:solidFill>
                  <a:schemeClr val="tx2">
                    <a:lumMod val="20000"/>
                    <a:lumOff val="80000"/>
                  </a:schemeClr>
                </a:solidFill>
              </a:rPr>
              <a:t>Self-Healing</a:t>
            </a:r>
            <a:r>
              <a:rPr lang="en-US" sz="2400" b="1" dirty="0">
                <a:solidFill>
                  <a:schemeClr val="bg1">
                    <a:lumMod val="95000"/>
                  </a:schemeClr>
                </a:solidFill>
              </a:rPr>
              <a:t> </a:t>
            </a:r>
            <a:r>
              <a:rPr lang="en-US" sz="2400" dirty="0">
                <a:solidFill>
                  <a:schemeClr val="bg1">
                    <a:lumMod val="95000"/>
                  </a:schemeClr>
                </a:solidFill>
              </a:rPr>
              <a:t>– Restarts failed containers, replaces unhealthy ones, and reschedules them if a node goes down.</a:t>
            </a:r>
          </a:p>
          <a:p>
            <a:endParaRPr lang="en-US" sz="2400" dirty="0">
              <a:solidFill>
                <a:schemeClr val="bg1">
                  <a:lumMod val="95000"/>
                </a:schemeClr>
              </a:solidFill>
            </a:endParaRPr>
          </a:p>
          <a:p>
            <a:r>
              <a:rPr lang="en-US" sz="2400" b="1" dirty="0">
                <a:solidFill>
                  <a:schemeClr val="bg1">
                    <a:lumMod val="95000"/>
                  </a:schemeClr>
                </a:solidFill>
              </a:rPr>
              <a:t>5.</a:t>
            </a:r>
            <a:r>
              <a:rPr lang="en-US" sz="2400" b="1" dirty="0">
                <a:solidFill>
                  <a:schemeClr val="tx2">
                    <a:lumMod val="20000"/>
                    <a:lumOff val="80000"/>
                  </a:schemeClr>
                </a:solidFill>
              </a:rPr>
              <a:t>Service Discovery &amp; Networking</a:t>
            </a:r>
            <a:r>
              <a:rPr lang="en-US" sz="2400" dirty="0">
                <a:solidFill>
                  <a:schemeClr val="tx2">
                    <a:lumMod val="20000"/>
                    <a:lumOff val="80000"/>
                  </a:schemeClr>
                </a:solidFill>
              </a:rPr>
              <a:t> </a:t>
            </a:r>
            <a:r>
              <a:rPr lang="en-US" sz="2400" dirty="0">
                <a:solidFill>
                  <a:schemeClr val="bg1">
                    <a:lumMod val="95000"/>
                  </a:schemeClr>
                </a:solidFill>
              </a:rPr>
              <a:t>– Makes containers find and talk to each other securely.</a:t>
            </a:r>
          </a:p>
          <a:p>
            <a:endParaRPr lang="en-US" sz="2400" dirty="0">
              <a:solidFill>
                <a:schemeClr val="bg1">
                  <a:lumMod val="95000"/>
                </a:schemeClr>
              </a:solidFill>
            </a:endParaRPr>
          </a:p>
          <a:p>
            <a:r>
              <a:rPr lang="en-US" sz="2400" b="1" dirty="0">
                <a:solidFill>
                  <a:schemeClr val="bg1">
                    <a:lumMod val="95000"/>
                  </a:schemeClr>
                </a:solidFill>
              </a:rPr>
              <a:t>6.</a:t>
            </a:r>
            <a:r>
              <a:rPr lang="en-US" sz="2400" b="1" dirty="0">
                <a:solidFill>
                  <a:schemeClr val="tx2">
                    <a:lumMod val="20000"/>
                    <a:lumOff val="80000"/>
                  </a:schemeClr>
                </a:solidFill>
              </a:rPr>
              <a:t>Storage Orchestration</a:t>
            </a:r>
            <a:r>
              <a:rPr lang="en-US" sz="2400" dirty="0">
                <a:solidFill>
                  <a:schemeClr val="tx2">
                    <a:lumMod val="20000"/>
                    <a:lumOff val="80000"/>
                  </a:schemeClr>
                </a:solidFill>
              </a:rPr>
              <a:t> </a:t>
            </a:r>
            <a:r>
              <a:rPr lang="en-US" sz="2400" dirty="0">
                <a:solidFill>
                  <a:schemeClr val="bg1">
                    <a:lumMod val="95000"/>
                  </a:schemeClr>
                </a:solidFill>
              </a:rPr>
              <a:t>– Automatically mounts and manages storage for applications.</a:t>
            </a:r>
          </a:p>
          <a:p>
            <a:endParaRPr lang="en-US" sz="2400" dirty="0">
              <a:solidFill>
                <a:schemeClr val="bg1">
                  <a:lumMod val="95000"/>
                </a:schemeClr>
              </a:solidFill>
            </a:endParaRPr>
          </a:p>
          <a:p>
            <a:r>
              <a:rPr lang="en-US" sz="2400" b="1" dirty="0">
                <a:solidFill>
                  <a:schemeClr val="bg1">
                    <a:lumMod val="95000"/>
                  </a:schemeClr>
                </a:solidFill>
              </a:rPr>
              <a:t>7.</a:t>
            </a:r>
            <a:r>
              <a:rPr lang="en-US" sz="2400" b="1" dirty="0">
                <a:solidFill>
                  <a:schemeClr val="tx2">
                    <a:lumMod val="20000"/>
                    <a:lumOff val="80000"/>
                  </a:schemeClr>
                </a:solidFill>
              </a:rPr>
              <a:t>Automated Rollouts &amp; Rollbacks</a:t>
            </a:r>
            <a:r>
              <a:rPr lang="en-US" sz="2400" dirty="0">
                <a:solidFill>
                  <a:schemeClr val="tx2">
                    <a:lumMod val="20000"/>
                    <a:lumOff val="80000"/>
                  </a:schemeClr>
                </a:solidFill>
              </a:rPr>
              <a:t> </a:t>
            </a:r>
            <a:r>
              <a:rPr lang="en-US" sz="2400" dirty="0">
                <a:solidFill>
                  <a:schemeClr val="bg1">
                    <a:lumMod val="95000"/>
                  </a:schemeClr>
                </a:solidFill>
              </a:rPr>
              <a:t>– Updates your applications with zero downtime and rolls back if something goes wrong.</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6932643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8156079"/>
          </a:xfrm>
          <a:prstGeom prst="rect">
            <a:avLst/>
          </a:prstGeom>
          <a:noFill/>
        </p:spPr>
        <p:txBody>
          <a:bodyPr wrap="square">
            <a:spAutoFit/>
          </a:bodyPr>
          <a:lstStyle/>
          <a:p>
            <a:endParaRPr lang="en-US" sz="2400" b="1" dirty="0">
              <a:solidFill>
                <a:schemeClr val="bg1">
                  <a:lumMod val="95000"/>
                </a:schemeClr>
              </a:solidFill>
            </a:endParaRPr>
          </a:p>
          <a:p>
            <a:r>
              <a:rPr lang="en-US" sz="2400" b="1" dirty="0">
                <a:solidFill>
                  <a:schemeClr val="tx2">
                    <a:lumMod val="20000"/>
                    <a:lumOff val="80000"/>
                  </a:schemeClr>
                </a:solidFill>
              </a:rPr>
              <a:t>Control Plane (formerly called “Master”)</a:t>
            </a:r>
          </a:p>
          <a:p>
            <a:endParaRPr lang="en-US" sz="2400" dirty="0">
              <a:solidFill>
                <a:schemeClr val="bg1">
                  <a:lumMod val="95000"/>
                </a:schemeClr>
              </a:solidFill>
            </a:endParaRPr>
          </a:p>
          <a:p>
            <a:pPr>
              <a:buFont typeface="Arial" panose="020B0604020202020204" pitchFamily="34" charset="0"/>
              <a:buChar char="•"/>
            </a:pPr>
            <a:r>
              <a:rPr lang="en-US" sz="2400" dirty="0">
                <a:solidFill>
                  <a:schemeClr val="bg1">
                    <a:lumMod val="95000"/>
                  </a:schemeClr>
                </a:solidFill>
              </a:rPr>
              <a:t>Acts as the brain of the cluster.</a:t>
            </a:r>
          </a:p>
          <a:p>
            <a:pPr>
              <a:buFont typeface="Arial" panose="020B0604020202020204" pitchFamily="34" charset="0"/>
              <a:buChar char="•"/>
            </a:pPr>
            <a:r>
              <a:rPr lang="en-US" sz="2400" dirty="0">
                <a:solidFill>
                  <a:schemeClr val="bg1">
                    <a:lumMod val="95000"/>
                  </a:schemeClr>
                </a:solidFill>
              </a:rPr>
              <a:t>Runs the </a:t>
            </a:r>
            <a:r>
              <a:rPr lang="en-US" sz="2400" b="1" dirty="0">
                <a:solidFill>
                  <a:schemeClr val="bg1">
                    <a:lumMod val="95000"/>
                  </a:schemeClr>
                </a:solidFill>
              </a:rPr>
              <a:t>API Server</a:t>
            </a:r>
            <a:r>
              <a:rPr lang="en-US" sz="2400" dirty="0">
                <a:solidFill>
                  <a:schemeClr val="bg1">
                    <a:lumMod val="95000"/>
                  </a:schemeClr>
                </a:solidFill>
              </a:rPr>
              <a:t>, </a:t>
            </a:r>
            <a:r>
              <a:rPr lang="en-US" sz="2400" b="1" dirty="0">
                <a:solidFill>
                  <a:schemeClr val="bg1">
                    <a:lumMod val="95000"/>
                  </a:schemeClr>
                </a:solidFill>
              </a:rPr>
              <a:t>Scheduler</a:t>
            </a:r>
            <a:r>
              <a:rPr lang="en-US" sz="2400" dirty="0">
                <a:solidFill>
                  <a:schemeClr val="bg1">
                    <a:lumMod val="95000"/>
                  </a:schemeClr>
                </a:solidFill>
              </a:rPr>
              <a:t>, and </a:t>
            </a:r>
            <a:r>
              <a:rPr lang="en-US" sz="2400" b="1" dirty="0">
                <a:solidFill>
                  <a:schemeClr val="bg1">
                    <a:lumMod val="95000"/>
                  </a:schemeClr>
                </a:solidFill>
              </a:rPr>
              <a:t>Controller Manager</a:t>
            </a:r>
            <a:r>
              <a:rPr lang="en-US" sz="2400" dirty="0">
                <a:solidFill>
                  <a:schemeClr val="bg1">
                    <a:lumMod val="95000"/>
                  </a:schemeClr>
                </a:solidFill>
              </a:rPr>
              <a:t>.</a:t>
            </a:r>
          </a:p>
          <a:p>
            <a:pPr>
              <a:buFont typeface="Arial" panose="020B0604020202020204" pitchFamily="34" charset="0"/>
              <a:buChar char="•"/>
            </a:pPr>
            <a:r>
              <a:rPr lang="en-US" sz="2400" dirty="0">
                <a:solidFill>
                  <a:schemeClr val="bg1">
                    <a:lumMod val="95000"/>
                  </a:schemeClr>
                </a:solidFill>
              </a:rPr>
              <a:t>Maintains the desired state of the cluster (what apps should run, how many replicas, networking, etc.).</a:t>
            </a:r>
          </a:p>
          <a:p>
            <a:pPr>
              <a:buFont typeface="Arial" panose="020B0604020202020204" pitchFamily="34" charset="0"/>
              <a:buChar char="•"/>
            </a:pPr>
            <a:r>
              <a:rPr lang="en-US" sz="2400" dirty="0">
                <a:solidFill>
                  <a:schemeClr val="bg1">
                    <a:lumMod val="95000"/>
                  </a:schemeClr>
                </a:solidFill>
              </a:rPr>
              <a:t> </a:t>
            </a:r>
            <a:r>
              <a:rPr lang="en-US" sz="2400" b="1" dirty="0" err="1">
                <a:solidFill>
                  <a:schemeClr val="bg1">
                    <a:lumMod val="95000"/>
                  </a:schemeClr>
                </a:solidFill>
              </a:rPr>
              <a:t>etcd</a:t>
            </a:r>
            <a:r>
              <a:rPr lang="en-US" sz="2400" dirty="0">
                <a:solidFill>
                  <a:schemeClr val="bg1">
                    <a:lumMod val="95000"/>
                  </a:schemeClr>
                </a:solidFill>
              </a:rPr>
              <a:t>, the key-value store that saves all cluster state and configuration.</a:t>
            </a:r>
          </a:p>
          <a:p>
            <a:endParaRPr lang="en-US" sz="2400" dirty="0">
              <a:solidFill>
                <a:schemeClr val="bg1">
                  <a:lumMod val="95000"/>
                </a:schemeClr>
              </a:solidFill>
            </a:endParaRPr>
          </a:p>
          <a:p>
            <a:r>
              <a:rPr lang="en-US" sz="2400" b="1" dirty="0">
                <a:solidFill>
                  <a:schemeClr val="tx2">
                    <a:lumMod val="20000"/>
                    <a:lumOff val="80000"/>
                  </a:schemeClr>
                </a:solidFill>
              </a:rPr>
              <a:t>Nodes (Workers)</a:t>
            </a:r>
            <a:endParaRPr lang="en-US" sz="2400" dirty="0">
              <a:solidFill>
                <a:schemeClr val="tx2">
                  <a:lumMod val="20000"/>
                  <a:lumOff val="80000"/>
                </a:schemeClr>
              </a:solidFill>
            </a:endParaRPr>
          </a:p>
          <a:p>
            <a:pPr>
              <a:buFont typeface="Arial" panose="020B0604020202020204" pitchFamily="34" charset="0"/>
              <a:buChar char="•"/>
            </a:pPr>
            <a:r>
              <a:rPr lang="en-US" sz="2400" dirty="0">
                <a:solidFill>
                  <a:schemeClr val="bg1">
                    <a:lumMod val="95000"/>
                  </a:schemeClr>
                </a:solidFill>
              </a:rPr>
              <a:t>These are the machines (VMs or physical servers) that run your application workloads.</a:t>
            </a:r>
          </a:p>
          <a:p>
            <a:pPr>
              <a:buFont typeface="Arial" panose="020B0604020202020204" pitchFamily="34" charset="0"/>
              <a:buChar char="•"/>
            </a:pPr>
            <a:r>
              <a:rPr lang="en-US" sz="2400" dirty="0">
                <a:solidFill>
                  <a:schemeClr val="bg1">
                    <a:lumMod val="95000"/>
                  </a:schemeClr>
                </a:solidFill>
              </a:rPr>
              <a:t>Each node runs:</a:t>
            </a:r>
          </a:p>
          <a:p>
            <a:pPr marL="742950" lvl="1" indent="-285750">
              <a:buFont typeface="Arial" panose="020B0604020202020204" pitchFamily="34" charset="0"/>
              <a:buChar char="•"/>
            </a:pPr>
            <a:r>
              <a:rPr lang="en-US" sz="2400" b="1" dirty="0" err="1">
                <a:solidFill>
                  <a:schemeClr val="bg1">
                    <a:lumMod val="95000"/>
                  </a:schemeClr>
                </a:solidFill>
              </a:rPr>
              <a:t>Kubelet</a:t>
            </a:r>
            <a:r>
              <a:rPr lang="en-US" sz="2400" dirty="0">
                <a:solidFill>
                  <a:schemeClr val="bg1">
                    <a:lumMod val="95000"/>
                  </a:schemeClr>
                </a:solidFill>
              </a:rPr>
              <a:t> → agent that communicates with the control plane and ensures containers are running as instructed.</a:t>
            </a:r>
          </a:p>
          <a:p>
            <a:pPr marL="742950" lvl="1" indent="-285750">
              <a:buFont typeface="Arial" panose="020B0604020202020204" pitchFamily="34" charset="0"/>
              <a:buChar char="•"/>
            </a:pPr>
            <a:r>
              <a:rPr lang="en-US" sz="2400" b="1" dirty="0" err="1">
                <a:solidFill>
                  <a:schemeClr val="bg1">
                    <a:lumMod val="95000"/>
                  </a:schemeClr>
                </a:solidFill>
              </a:rPr>
              <a:t>Kube</a:t>
            </a:r>
            <a:r>
              <a:rPr lang="en-US" sz="2400" b="1" dirty="0">
                <a:solidFill>
                  <a:schemeClr val="bg1">
                    <a:lumMod val="95000"/>
                  </a:schemeClr>
                </a:solidFill>
              </a:rPr>
              <a:t>-proxy</a:t>
            </a:r>
            <a:r>
              <a:rPr lang="en-US" sz="2400" dirty="0">
                <a:solidFill>
                  <a:schemeClr val="bg1">
                    <a:lumMod val="95000"/>
                  </a:schemeClr>
                </a:solidFill>
              </a:rPr>
              <a:t> → handles networking and load balancing inside the cluster.</a:t>
            </a:r>
          </a:p>
          <a:p>
            <a:pPr marL="742950" lvl="1" indent="-285750">
              <a:buFont typeface="Arial" panose="020B0604020202020204" pitchFamily="34" charset="0"/>
              <a:buChar char="•"/>
            </a:pPr>
            <a:r>
              <a:rPr lang="en-US" sz="2400" dirty="0">
                <a:solidFill>
                  <a:schemeClr val="bg1">
                    <a:lumMod val="95000"/>
                  </a:schemeClr>
                </a:solidFill>
              </a:rPr>
              <a:t>A </a:t>
            </a:r>
            <a:r>
              <a:rPr lang="en-US" sz="2400" b="1" dirty="0">
                <a:solidFill>
                  <a:schemeClr val="bg1">
                    <a:lumMod val="95000"/>
                  </a:schemeClr>
                </a:solidFill>
              </a:rPr>
              <a:t>container runtime</a:t>
            </a:r>
            <a:r>
              <a:rPr lang="en-US" sz="2400" dirty="0">
                <a:solidFill>
                  <a:schemeClr val="bg1">
                    <a:lumMod val="95000"/>
                  </a:schemeClr>
                </a:solidFill>
              </a:rPr>
              <a:t> (e.g., Docker, </a:t>
            </a:r>
            <a:r>
              <a:rPr lang="en-US" sz="2400" dirty="0" err="1">
                <a:solidFill>
                  <a:schemeClr val="bg1">
                    <a:lumMod val="95000"/>
                  </a:schemeClr>
                </a:solidFill>
              </a:rPr>
              <a:t>containerd</a:t>
            </a:r>
            <a:r>
              <a:rPr lang="en-US" sz="2400" dirty="0">
                <a:solidFill>
                  <a:schemeClr val="bg1">
                    <a:lumMod val="95000"/>
                  </a:schemeClr>
                </a:solidFill>
              </a:rPr>
              <a:t>, CRI-O) → actually runs the containers.</a:t>
            </a:r>
          </a:p>
          <a:p>
            <a:pPr>
              <a:buFont typeface="Arial" panose="020B0604020202020204" pitchFamily="34" charset="0"/>
              <a:buChar char="•"/>
            </a:pPr>
            <a:r>
              <a:rPr lang="en-US" sz="2400" dirty="0">
                <a:solidFill>
                  <a:schemeClr val="bg1">
                    <a:lumMod val="95000"/>
                  </a:schemeClr>
                </a:solidFill>
              </a:rPr>
              <a:t>Nodes execute workloads (Pods) as scheduled by the control plane.</a:t>
            </a:r>
          </a:p>
          <a:p>
            <a:endParaRPr lang="en-US" sz="2800" dirty="0">
              <a:solidFill>
                <a:schemeClr val="bg1">
                  <a:lumMod val="95000"/>
                </a:schemeClr>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2610937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tx2">
                    <a:lumMod val="60000"/>
                    <a:lumOff val="40000"/>
                  </a:schemeClr>
                </a:solidFill>
              </a:rPr>
              <a:t>Kubernetes Architecture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753565"/>
            <a:ext cx="15278100" cy="1815882"/>
          </a:xfrm>
          <a:prstGeom prst="rect">
            <a:avLst/>
          </a:prstGeom>
          <a:noFill/>
        </p:spPr>
        <p:txBody>
          <a:bodyPr wrap="square">
            <a:spAutoFit/>
          </a:bodyPr>
          <a:lstStyle/>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accent2">
                  <a:lumMod val="60000"/>
                  <a:lumOff val="40000"/>
                </a:schemeClr>
              </a:solidFill>
            </a:endParaRPr>
          </a:p>
        </p:txBody>
      </p:sp>
      <p:pic>
        <p:nvPicPr>
          <p:cNvPr id="4" name="Picture 3">
            <a:extLst>
              <a:ext uri="{FF2B5EF4-FFF2-40B4-BE49-F238E27FC236}">
                <a16:creationId xmlns:a16="http://schemas.microsoft.com/office/drawing/2014/main" id="{F796C39D-A3F2-C61A-9A2D-3DA14321E81B}"/>
              </a:ext>
            </a:extLst>
          </p:cNvPr>
          <p:cNvPicPr>
            <a:picLocks noChangeAspect="1"/>
          </p:cNvPicPr>
          <p:nvPr/>
        </p:nvPicPr>
        <p:blipFill>
          <a:blip r:embed="rId3"/>
          <a:stretch>
            <a:fillRect/>
          </a:stretch>
        </p:blipFill>
        <p:spPr>
          <a:xfrm>
            <a:off x="1144307" y="2115857"/>
            <a:ext cx="15125699" cy="6968219"/>
          </a:xfrm>
          <a:prstGeom prst="rect">
            <a:avLst/>
          </a:prstGeom>
        </p:spPr>
      </p:pic>
    </p:spTree>
    <p:extLst>
      <p:ext uri="{BB962C8B-B14F-4D97-AF65-F5344CB8AC3E}">
        <p14:creationId xmlns:p14="http://schemas.microsoft.com/office/powerpoint/2010/main" val="4048761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kube-apiserver</a:t>
            </a:r>
            <a:r>
              <a:rPr lang="en-US" sz="3200" dirty="0">
                <a:solidFill>
                  <a:schemeClr val="tx2">
                    <a:lumMod val="60000"/>
                    <a:lumOff val="40000"/>
                  </a:schemeClr>
                </a:solidFill>
              </a:rPr>
              <a:t> (API Server)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solidFill>
              </a:rPr>
              <a:t>The API server is the central management component of the Kubernetes control </a:t>
            </a:r>
            <a:r>
              <a:rPr lang="en-US" sz="2800" dirty="0" err="1">
                <a:solidFill>
                  <a:schemeClr val="bg1"/>
                </a:solidFill>
              </a:rPr>
              <a:t>plane.It</a:t>
            </a:r>
            <a:r>
              <a:rPr lang="en-US" sz="2800" dirty="0">
                <a:solidFill>
                  <a:schemeClr val="bg1"/>
                </a:solidFill>
              </a:rPr>
              <a:t> exposes a RESTful API that all clients (users, </a:t>
            </a:r>
            <a:r>
              <a:rPr lang="en-US" sz="2800" dirty="0" err="1">
                <a:solidFill>
                  <a:schemeClr val="bg1"/>
                </a:solidFill>
              </a:rPr>
              <a:t>kubectl</a:t>
            </a:r>
            <a:r>
              <a:rPr lang="en-US" sz="2800" dirty="0">
                <a:solidFill>
                  <a:schemeClr val="bg1"/>
                </a:solidFill>
              </a:rPr>
              <a:t>, controllers, nodes, and external apps) use to interact with the </a:t>
            </a:r>
            <a:r>
              <a:rPr lang="en-US" sz="2800" dirty="0" err="1">
                <a:solidFill>
                  <a:schemeClr val="bg1"/>
                </a:solidFill>
              </a:rPr>
              <a:t>cluster.It</a:t>
            </a:r>
            <a:r>
              <a:rPr lang="en-US" sz="2800" dirty="0">
                <a:solidFill>
                  <a:schemeClr val="bg1"/>
                </a:solidFill>
              </a:rPr>
              <a:t> is the front-end of the Kubernetes control plane and the only entry point to the </a:t>
            </a:r>
            <a:r>
              <a:rPr lang="en-US" sz="2800" dirty="0" err="1">
                <a:solidFill>
                  <a:schemeClr val="bg1"/>
                </a:solidFill>
              </a:rPr>
              <a:t>etcd</a:t>
            </a:r>
            <a:r>
              <a:rPr lang="en-US" sz="2800" dirty="0">
                <a:solidFill>
                  <a:schemeClr val="bg1"/>
                </a:solidFill>
              </a:rPr>
              <a:t> datastore (which stores cluster state).</a:t>
            </a:r>
          </a:p>
          <a:p>
            <a:endParaRPr lang="en-US" sz="2800" dirty="0">
              <a:solidFill>
                <a:schemeClr val="bg1"/>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Authentication &amp; Authorization</a:t>
            </a:r>
            <a:r>
              <a:rPr lang="en-US" sz="2800" dirty="0">
                <a:solidFill>
                  <a:schemeClr val="bg1">
                    <a:lumMod val="95000"/>
                  </a:schemeClr>
                </a:solidFill>
              </a:rPr>
              <a:t> – Validates who is making the request and whether they are allowed to perform the action.</a:t>
            </a:r>
          </a:p>
          <a:p>
            <a:r>
              <a:rPr lang="en-US" sz="2800" dirty="0">
                <a:solidFill>
                  <a:schemeClr val="tx2">
                    <a:lumMod val="20000"/>
                    <a:lumOff val="80000"/>
                  </a:schemeClr>
                </a:solidFill>
              </a:rPr>
              <a:t>Request Validation</a:t>
            </a:r>
            <a:r>
              <a:rPr lang="en-US" sz="2800" dirty="0">
                <a:solidFill>
                  <a:schemeClr val="bg1">
                    <a:lumMod val="95000"/>
                  </a:schemeClr>
                </a:solidFill>
              </a:rPr>
              <a:t> – Ensures requests are well-formed and conform to Kubernetes API rules.</a:t>
            </a:r>
          </a:p>
          <a:p>
            <a:r>
              <a:rPr lang="en-US" sz="2800" dirty="0">
                <a:solidFill>
                  <a:schemeClr val="tx2">
                    <a:lumMod val="20000"/>
                    <a:lumOff val="80000"/>
                  </a:schemeClr>
                </a:solidFill>
              </a:rPr>
              <a:t>Admission Control &amp; Mutation </a:t>
            </a:r>
            <a:r>
              <a:rPr lang="en-US" sz="2800" dirty="0">
                <a:solidFill>
                  <a:schemeClr val="bg1">
                    <a:lumMod val="95000"/>
                  </a:schemeClr>
                </a:solidFill>
              </a:rPr>
              <a:t>– Runs admission controllers that can reject or modify (mutate) requests before persisting them.</a:t>
            </a:r>
          </a:p>
          <a:p>
            <a:r>
              <a:rPr lang="en-US" sz="2800" dirty="0">
                <a:solidFill>
                  <a:schemeClr val="tx2">
                    <a:lumMod val="20000"/>
                    <a:lumOff val="80000"/>
                  </a:schemeClr>
                </a:solidFill>
              </a:rPr>
              <a:t>State Management </a:t>
            </a:r>
            <a:r>
              <a:rPr lang="en-US" sz="2800" dirty="0">
                <a:solidFill>
                  <a:schemeClr val="bg1">
                    <a:lumMod val="95000"/>
                  </a:schemeClr>
                </a:solidFill>
              </a:rPr>
              <a:t>– Updates </a:t>
            </a:r>
            <a:r>
              <a:rPr lang="en-US" sz="2800" dirty="0" err="1">
                <a:solidFill>
                  <a:schemeClr val="bg1">
                    <a:lumMod val="95000"/>
                  </a:schemeClr>
                </a:solidFill>
              </a:rPr>
              <a:t>etcd</a:t>
            </a:r>
            <a:r>
              <a:rPr lang="en-US" sz="2800" dirty="0">
                <a:solidFill>
                  <a:schemeClr val="bg1">
                    <a:lumMod val="95000"/>
                  </a:schemeClr>
                </a:solidFill>
              </a:rPr>
              <a:t> with the desired state and serves that state back to clients.</a:t>
            </a:r>
          </a:p>
          <a:p>
            <a:r>
              <a:rPr lang="en-US" sz="2800" dirty="0">
                <a:solidFill>
                  <a:schemeClr val="tx2">
                    <a:lumMod val="20000"/>
                    <a:lumOff val="80000"/>
                  </a:schemeClr>
                </a:solidFill>
              </a:rPr>
              <a:t>Cluster Gateway </a:t>
            </a:r>
            <a:r>
              <a:rPr lang="en-US" sz="2800" dirty="0">
                <a:solidFill>
                  <a:schemeClr val="bg1">
                    <a:lumMod val="95000"/>
                  </a:schemeClr>
                </a:solidFill>
              </a:rPr>
              <a:t>– All communication (from users, nodes, or controllers) flows through the API server</a:t>
            </a:r>
          </a:p>
        </p:txBody>
      </p:sp>
    </p:spTree>
    <p:extLst>
      <p:ext uri="{BB962C8B-B14F-4D97-AF65-F5344CB8AC3E}">
        <p14:creationId xmlns:p14="http://schemas.microsoft.com/office/powerpoint/2010/main" val="1178552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tx2">
                    <a:lumMod val="60000"/>
                    <a:lumOff val="40000"/>
                  </a:schemeClr>
                </a:solidFill>
              </a:rPr>
              <a:t>etcd</a:t>
            </a:r>
            <a:endParaRPr lang="en-US" sz="3200" dirty="0">
              <a:solidFill>
                <a:schemeClr val="tx2">
                  <a:lumMod val="60000"/>
                  <a:lumOff val="40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4832092"/>
          </a:xfrm>
          <a:prstGeom prst="rect">
            <a:avLst/>
          </a:prstGeom>
          <a:noFill/>
        </p:spPr>
        <p:txBody>
          <a:bodyPr wrap="square">
            <a:spAutoFit/>
          </a:bodyPr>
          <a:lstStyle/>
          <a:p>
            <a:r>
              <a:rPr lang="en-US" sz="2800" dirty="0" err="1">
                <a:solidFill>
                  <a:schemeClr val="bg1">
                    <a:lumMod val="95000"/>
                  </a:schemeClr>
                </a:solidFill>
              </a:rPr>
              <a:t>etcd</a:t>
            </a:r>
            <a:r>
              <a:rPr lang="en-US" sz="2800" dirty="0">
                <a:solidFill>
                  <a:schemeClr val="bg1">
                    <a:lumMod val="95000"/>
                  </a:schemeClr>
                </a:solidFill>
              </a:rPr>
              <a:t> (Kubernetes Datastore)</a:t>
            </a:r>
            <a:r>
              <a:rPr lang="en-US" sz="2800" dirty="0" err="1">
                <a:solidFill>
                  <a:schemeClr val="bg1">
                    <a:lumMod val="95000"/>
                  </a:schemeClr>
                </a:solidFill>
              </a:rPr>
              <a:t>etcd</a:t>
            </a:r>
            <a:r>
              <a:rPr lang="en-US" sz="2800" dirty="0">
                <a:solidFill>
                  <a:schemeClr val="bg1">
                    <a:lumMod val="95000"/>
                  </a:schemeClr>
                </a:solidFill>
              </a:rPr>
              <a:t> is a distributed, reliable, and strongly consistent key-value </a:t>
            </a:r>
            <a:r>
              <a:rPr lang="en-US" sz="2800" dirty="0" err="1">
                <a:solidFill>
                  <a:schemeClr val="bg1">
                    <a:lumMod val="95000"/>
                  </a:schemeClr>
                </a:solidFill>
              </a:rPr>
              <a:t>store.It</a:t>
            </a:r>
            <a:r>
              <a:rPr lang="en-US" sz="2800" dirty="0">
                <a:solidFill>
                  <a:schemeClr val="bg1">
                    <a:lumMod val="95000"/>
                  </a:schemeClr>
                </a:solidFill>
              </a:rPr>
              <a:t> acts as the source of truth for the Kubernetes cluster, persisting all cluster </a:t>
            </a:r>
            <a:r>
              <a:rPr lang="en-US" sz="2800" dirty="0" err="1">
                <a:solidFill>
                  <a:schemeClr val="bg1">
                    <a:lumMod val="95000"/>
                  </a:schemeClr>
                </a:solidFill>
              </a:rPr>
              <a:t>data.Stores</a:t>
            </a:r>
            <a:r>
              <a:rPr lang="en-US" sz="2800" dirty="0">
                <a:solidFill>
                  <a:schemeClr val="bg1">
                    <a:lumMod val="95000"/>
                  </a:schemeClr>
                </a:solidFill>
              </a:rPr>
              <a:t> the entire cluster state, including:</a:t>
            </a:r>
          </a:p>
          <a:p>
            <a:r>
              <a:rPr lang="en-US" sz="2800" dirty="0">
                <a:solidFill>
                  <a:schemeClr val="bg1">
                    <a:lumMod val="95000"/>
                  </a:schemeClr>
                </a:solidFill>
              </a:rPr>
              <a:t>Node information</a:t>
            </a:r>
          </a:p>
          <a:p>
            <a:r>
              <a:rPr lang="en-US" sz="2800" dirty="0">
                <a:solidFill>
                  <a:schemeClr val="bg1">
                    <a:lumMod val="95000"/>
                  </a:schemeClr>
                </a:solidFill>
              </a:rPr>
              <a:t>Pod definitions</a:t>
            </a:r>
          </a:p>
          <a:p>
            <a:r>
              <a:rPr lang="en-US" sz="2800" dirty="0" err="1">
                <a:solidFill>
                  <a:schemeClr val="bg1">
                    <a:lumMod val="95000"/>
                  </a:schemeClr>
                </a:solidFill>
              </a:rPr>
              <a:t>ConfigMaps</a:t>
            </a:r>
            <a:r>
              <a:rPr lang="en-US" sz="2800" dirty="0">
                <a:solidFill>
                  <a:schemeClr val="bg1">
                    <a:lumMod val="95000"/>
                  </a:schemeClr>
                </a:solidFill>
              </a:rPr>
              <a:t> &amp; </a:t>
            </a:r>
            <a:r>
              <a:rPr lang="en-US" sz="2800" dirty="0" err="1">
                <a:solidFill>
                  <a:schemeClr val="bg1">
                    <a:lumMod val="95000"/>
                  </a:schemeClr>
                </a:solidFill>
              </a:rPr>
              <a:t>SecretsService</a:t>
            </a:r>
            <a:r>
              <a:rPr lang="en-US" sz="2800" dirty="0">
                <a:solidFill>
                  <a:schemeClr val="bg1">
                    <a:lumMod val="95000"/>
                  </a:schemeClr>
                </a:solidFill>
              </a:rPr>
              <a:t> accounts, </a:t>
            </a:r>
          </a:p>
          <a:p>
            <a:r>
              <a:rPr lang="en-US" sz="2800" dirty="0">
                <a:solidFill>
                  <a:schemeClr val="bg1">
                    <a:lumMod val="95000"/>
                  </a:schemeClr>
                </a:solidFill>
              </a:rPr>
              <a:t>roles, and other API objects</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pic>
        <p:nvPicPr>
          <p:cNvPr id="8" name="Picture 7">
            <a:extLst>
              <a:ext uri="{FF2B5EF4-FFF2-40B4-BE49-F238E27FC236}">
                <a16:creationId xmlns:a16="http://schemas.microsoft.com/office/drawing/2014/main" id="{178DEE88-79F5-99CF-B58A-FD9D2B5AD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965" y="4439464"/>
            <a:ext cx="5306385" cy="2596336"/>
          </a:xfrm>
          <a:prstGeom prst="rect">
            <a:avLst/>
          </a:prstGeom>
        </p:spPr>
      </p:pic>
    </p:spTree>
    <p:extLst>
      <p:ext uri="{BB962C8B-B14F-4D97-AF65-F5344CB8AC3E}">
        <p14:creationId xmlns:p14="http://schemas.microsoft.com/office/powerpoint/2010/main" val="3410774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spc="265" dirty="0" err="1">
                <a:solidFill>
                  <a:schemeClr val="accent1"/>
                </a:solidFill>
              </a:rPr>
              <a:t>kube</a:t>
            </a:r>
            <a:r>
              <a:rPr lang="en-US" sz="3200" spc="265" dirty="0">
                <a:solidFill>
                  <a:schemeClr val="accent1"/>
                </a:solidFill>
              </a:rPr>
              <a:t>-controller-manager</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controller manager is a daemon that runs the control loops responsible for keeping the cluster in the desired </a:t>
            </a:r>
            <a:r>
              <a:rPr lang="en-US" sz="2800" dirty="0" err="1">
                <a:solidFill>
                  <a:schemeClr val="bg1">
                    <a:lumMod val="95000"/>
                  </a:schemeClr>
                </a:solidFill>
              </a:rPr>
              <a:t>state.It</a:t>
            </a:r>
            <a:r>
              <a:rPr lang="en-US" sz="2800" dirty="0">
                <a:solidFill>
                  <a:schemeClr val="bg1">
                    <a:lumMod val="95000"/>
                  </a:schemeClr>
                </a:solidFill>
              </a:rPr>
              <a:t> continuously watches the cluster state through the </a:t>
            </a:r>
            <a:r>
              <a:rPr lang="en-US" sz="2800" dirty="0" err="1">
                <a:solidFill>
                  <a:schemeClr val="bg1">
                    <a:lumMod val="95000"/>
                  </a:schemeClr>
                </a:solidFill>
              </a:rPr>
              <a:t>kube-apiserver</a:t>
            </a:r>
            <a:r>
              <a:rPr lang="en-US" sz="2800" dirty="0">
                <a:solidFill>
                  <a:schemeClr val="bg1">
                    <a:lumMod val="95000"/>
                  </a:schemeClr>
                </a:solidFill>
              </a:rPr>
              <a:t>, then takes action to move the cluster toward the desired state defined by the </a:t>
            </a:r>
            <a:r>
              <a:rPr lang="en-US" sz="2800" dirty="0" err="1">
                <a:solidFill>
                  <a:schemeClr val="bg1">
                    <a:lumMod val="95000"/>
                  </a:schemeClr>
                </a:solidFill>
              </a:rPr>
              <a:t>user.Think</a:t>
            </a:r>
            <a:r>
              <a:rPr lang="en-US" sz="2800" dirty="0">
                <a:solidFill>
                  <a:schemeClr val="bg1">
                    <a:lumMod val="95000"/>
                  </a:schemeClr>
                </a:solidFill>
              </a:rPr>
              <a:t> of it as the “automation engine” of Kubernetes.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Node Controller – Detects and responds when nodes go down.</a:t>
            </a:r>
          </a:p>
          <a:p>
            <a:r>
              <a:rPr lang="en-US" sz="2800" dirty="0">
                <a:solidFill>
                  <a:schemeClr val="bg1">
                    <a:lumMod val="95000"/>
                  </a:schemeClr>
                </a:solidFill>
              </a:rPr>
              <a:t>Replication Controller – Ensures the correct number of Pod replicas are running.</a:t>
            </a:r>
          </a:p>
          <a:p>
            <a:endParaRPr lang="en-US" sz="2800" dirty="0">
              <a:solidFill>
                <a:schemeClr val="bg1">
                  <a:lumMod val="95000"/>
                </a:schemeClr>
              </a:solidFill>
            </a:endParaRPr>
          </a:p>
        </p:txBody>
      </p:sp>
    </p:spTree>
    <p:extLst>
      <p:ext uri="{BB962C8B-B14F-4D97-AF65-F5344CB8AC3E}">
        <p14:creationId xmlns:p14="http://schemas.microsoft.com/office/powerpoint/2010/main" val="141555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-scheduler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3970318"/>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-scheduler is the component of the control plane responsible for assigning Pods to </a:t>
            </a:r>
            <a:r>
              <a:rPr lang="en-US" sz="2800" dirty="0" err="1">
                <a:solidFill>
                  <a:schemeClr val="bg1">
                    <a:lumMod val="95000"/>
                  </a:schemeClr>
                </a:solidFill>
              </a:rPr>
              <a:t>Nodes.It</a:t>
            </a:r>
            <a:r>
              <a:rPr lang="en-US" sz="2800" dirty="0">
                <a:solidFill>
                  <a:schemeClr val="bg1">
                    <a:lumMod val="95000"/>
                  </a:schemeClr>
                </a:solidFill>
              </a:rPr>
              <a:t> watches for newly created Pods that don’t have a Node assigned yet, then selects a suitable Node for them</a:t>
            </a:r>
          </a:p>
          <a:p>
            <a:endParaRPr lang="en-US" sz="2800" dirty="0">
              <a:solidFill>
                <a:schemeClr val="bg1">
                  <a:lumMod val="95000"/>
                </a:schemeClr>
              </a:solidFill>
            </a:endParaRPr>
          </a:p>
          <a:p>
            <a:r>
              <a:rPr lang="en-US" sz="2800" dirty="0">
                <a:solidFill>
                  <a:schemeClr val="bg1">
                    <a:lumMod val="95000"/>
                  </a:schemeClr>
                </a:solidFill>
              </a:rPr>
              <a:t>Factors it considers:</a:t>
            </a:r>
          </a:p>
          <a:p>
            <a:r>
              <a:rPr lang="en-US" sz="2800" dirty="0">
                <a:solidFill>
                  <a:schemeClr val="bg1">
                    <a:lumMod val="95000"/>
                  </a:schemeClr>
                </a:solidFill>
              </a:rPr>
              <a:t>1-Hardware requirements (CPU, memory, GPUs, etc.)</a:t>
            </a:r>
          </a:p>
          <a:p>
            <a:r>
              <a:rPr lang="en-US" sz="2800" dirty="0">
                <a:solidFill>
                  <a:schemeClr val="bg1">
                    <a:lumMod val="95000"/>
                  </a:schemeClr>
                </a:solidFill>
              </a:rPr>
              <a:t>2-Node affinity / anti-affinity rules</a:t>
            </a:r>
          </a:p>
          <a:p>
            <a:r>
              <a:rPr lang="en-US" sz="2800" dirty="0">
                <a:solidFill>
                  <a:schemeClr val="bg1">
                    <a:lumMod val="95000"/>
                  </a:schemeClr>
                </a:solidFill>
              </a:rPr>
              <a:t>3-Pod affinity / anti-affinity rules</a:t>
            </a:r>
          </a:p>
          <a:p>
            <a:r>
              <a:rPr lang="en-US" sz="2800" dirty="0">
                <a:solidFill>
                  <a:schemeClr val="bg1">
                    <a:lumMod val="95000"/>
                  </a:schemeClr>
                </a:solidFill>
              </a:rPr>
              <a:t>4-Taints and tolerations</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2809379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72623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kubelet</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kubelet</a:t>
            </a:r>
            <a:r>
              <a:rPr lang="en-US" sz="2800" dirty="0">
                <a:solidFill>
                  <a:schemeClr val="bg1">
                    <a:lumMod val="95000"/>
                  </a:schemeClr>
                </a:solidFill>
              </a:rPr>
              <a:t> is the node agent that runs on every worker node in a Kubernetes </a:t>
            </a:r>
            <a:r>
              <a:rPr lang="en-US" sz="2800" dirty="0" err="1">
                <a:solidFill>
                  <a:schemeClr val="bg1">
                    <a:lumMod val="95000"/>
                  </a:schemeClr>
                </a:solidFill>
              </a:rPr>
              <a:t>cluster.Its</a:t>
            </a:r>
            <a:r>
              <a:rPr lang="en-US" sz="2800" dirty="0">
                <a:solidFill>
                  <a:schemeClr val="bg1">
                    <a:lumMod val="95000"/>
                  </a:schemeClr>
                </a:solidFill>
              </a:rPr>
              <a:t> primary job is to manage the lifecycle of Pods scheduled to that </a:t>
            </a:r>
            <a:r>
              <a:rPr lang="en-US" sz="2800" dirty="0" err="1">
                <a:solidFill>
                  <a:schemeClr val="bg1">
                    <a:lumMod val="95000"/>
                  </a:schemeClr>
                </a:solidFill>
              </a:rPr>
              <a:t>node.It</a:t>
            </a:r>
            <a:r>
              <a:rPr lang="en-US" sz="2800" dirty="0">
                <a:solidFill>
                  <a:schemeClr val="bg1">
                    <a:lumMod val="95000"/>
                  </a:schemeClr>
                </a:solidFill>
              </a:rPr>
              <a:t> communicates with the </a:t>
            </a:r>
            <a:r>
              <a:rPr lang="en-US" sz="2800" dirty="0" err="1">
                <a:solidFill>
                  <a:schemeClr val="bg1">
                    <a:lumMod val="95000"/>
                  </a:schemeClr>
                </a:solidFill>
              </a:rPr>
              <a:t>kube-apiserver</a:t>
            </a:r>
            <a:r>
              <a:rPr lang="en-US" sz="2800" dirty="0">
                <a:solidFill>
                  <a:schemeClr val="bg1">
                    <a:lumMod val="95000"/>
                  </a:schemeClr>
                </a:solidFill>
              </a:rPr>
              <a:t>, receives Pod specifications, and ensures containers are running and healthy.</a:t>
            </a:r>
          </a:p>
          <a:p>
            <a:endParaRPr lang="en-US" sz="2800" dirty="0">
              <a:solidFill>
                <a:schemeClr val="bg1">
                  <a:lumMod val="95000"/>
                </a:schemeClr>
              </a:solidFill>
            </a:endParaRPr>
          </a:p>
          <a:p>
            <a:r>
              <a:rPr lang="en-US" sz="2800" dirty="0">
                <a:solidFill>
                  <a:schemeClr val="bg1">
                    <a:lumMod val="95000"/>
                  </a:schemeClr>
                </a:solidFill>
              </a:rPr>
              <a:t>key responsibilities:</a:t>
            </a:r>
          </a:p>
          <a:p>
            <a:r>
              <a:rPr lang="en-US" sz="2800" dirty="0">
                <a:solidFill>
                  <a:schemeClr val="tx2">
                    <a:lumMod val="20000"/>
                    <a:lumOff val="80000"/>
                  </a:schemeClr>
                </a:solidFill>
              </a:rPr>
              <a:t>Pod Lifecycle Management</a:t>
            </a:r>
            <a:r>
              <a:rPr lang="en-US" sz="2800" dirty="0">
                <a:solidFill>
                  <a:schemeClr val="bg1">
                    <a:lumMod val="95000"/>
                  </a:schemeClr>
                </a:solidFill>
              </a:rPr>
              <a:t> – Starts, stops, and monitors containers defined in </a:t>
            </a:r>
            <a:r>
              <a:rPr lang="en-US" sz="2800" dirty="0" err="1">
                <a:solidFill>
                  <a:schemeClr val="bg1">
                    <a:lumMod val="95000"/>
                  </a:schemeClr>
                </a:solidFill>
              </a:rPr>
              <a:t>PodSpecs</a:t>
            </a:r>
            <a:r>
              <a:rPr lang="en-US" sz="2800" dirty="0">
                <a:solidFill>
                  <a:schemeClr val="bg1">
                    <a:lumMod val="95000"/>
                  </a:schemeClr>
                </a:solidFill>
              </a:rPr>
              <a:t>.</a:t>
            </a:r>
          </a:p>
          <a:p>
            <a:r>
              <a:rPr lang="en-US" sz="2800" dirty="0">
                <a:solidFill>
                  <a:schemeClr val="tx2">
                    <a:lumMod val="20000"/>
                    <a:lumOff val="80000"/>
                  </a:schemeClr>
                </a:solidFill>
              </a:rPr>
              <a:t>Health Monitoring</a:t>
            </a:r>
            <a:r>
              <a:rPr lang="en-US" sz="2800" dirty="0">
                <a:solidFill>
                  <a:schemeClr val="bg1">
                    <a:lumMod val="95000"/>
                  </a:schemeClr>
                </a:solidFill>
              </a:rPr>
              <a:t> – Reports node and Pod status back to the control plane.</a:t>
            </a:r>
          </a:p>
          <a:p>
            <a:r>
              <a:rPr lang="en-US" sz="2800" dirty="0">
                <a:solidFill>
                  <a:schemeClr val="tx2">
                    <a:lumMod val="20000"/>
                    <a:lumOff val="80000"/>
                  </a:schemeClr>
                </a:solidFill>
              </a:rPr>
              <a:t>Container Runtime Interface (CRI)</a:t>
            </a:r>
            <a:r>
              <a:rPr lang="en-US" sz="2800" dirty="0">
                <a:solidFill>
                  <a:schemeClr val="bg1">
                    <a:lumMod val="95000"/>
                  </a:schemeClr>
                </a:solidFill>
              </a:rPr>
              <a:t> – Interacts with container runtimes like </a:t>
            </a:r>
            <a:r>
              <a:rPr lang="en-US" sz="2800" dirty="0" err="1">
                <a:solidFill>
                  <a:schemeClr val="bg1">
                    <a:lumMod val="95000"/>
                  </a:schemeClr>
                </a:solidFill>
              </a:rPr>
              <a:t>containerd</a:t>
            </a:r>
            <a:r>
              <a:rPr lang="en-US" sz="2800" dirty="0">
                <a:solidFill>
                  <a:schemeClr val="bg1">
                    <a:lumMod val="95000"/>
                  </a:schemeClr>
                </a:solidFill>
              </a:rPr>
              <a:t>, CRI-O, or Docker (deprecated).</a:t>
            </a:r>
          </a:p>
          <a:p>
            <a:r>
              <a:rPr lang="en-US" sz="2800" dirty="0">
                <a:solidFill>
                  <a:schemeClr val="tx2">
                    <a:lumMod val="20000"/>
                    <a:lumOff val="80000"/>
                  </a:schemeClr>
                </a:solidFill>
              </a:rPr>
              <a:t>CNI &amp; CSI Integration </a:t>
            </a:r>
            <a:r>
              <a:rPr lang="en-US" sz="2800" dirty="0">
                <a:solidFill>
                  <a:schemeClr val="bg1">
                    <a:lumMod val="95000"/>
                  </a:schemeClr>
                </a:solidFill>
              </a:rPr>
              <a:t>– Works with networking (CNI) and storage (CSI) plugins to provide Pods with networking and persistent storage.</a:t>
            </a:r>
          </a:p>
          <a:p>
            <a:r>
              <a:rPr lang="en-US" sz="2800" dirty="0">
                <a:solidFill>
                  <a:schemeClr val="tx2">
                    <a:lumMod val="20000"/>
                    <a:lumOff val="80000"/>
                  </a:schemeClr>
                </a:solidFill>
              </a:rPr>
              <a:t>Static Pods </a:t>
            </a:r>
            <a:r>
              <a:rPr lang="en-US" sz="2800" dirty="0">
                <a:solidFill>
                  <a:schemeClr val="bg1">
                    <a:lumMod val="95000"/>
                  </a:schemeClr>
                </a:solidFill>
              </a:rPr>
              <a:t>– Can still read Pod manifests from a local file path (e.g., /</a:t>
            </a:r>
            <a:r>
              <a:rPr lang="en-US" sz="2800" dirty="0" err="1">
                <a:solidFill>
                  <a:schemeClr val="bg1">
                    <a:lumMod val="95000"/>
                  </a:schemeClr>
                </a:solidFill>
              </a:rPr>
              <a:t>etc</a:t>
            </a:r>
            <a:r>
              <a:rPr lang="en-US" sz="2800" dirty="0">
                <a:solidFill>
                  <a:schemeClr val="bg1">
                    <a:lumMod val="95000"/>
                  </a:schemeClr>
                </a:solidFill>
              </a:rPr>
              <a:t>/</a:t>
            </a:r>
            <a:r>
              <a:rPr lang="en-US" sz="2800" dirty="0" err="1">
                <a:solidFill>
                  <a:schemeClr val="bg1">
                    <a:lumMod val="95000"/>
                  </a:schemeClr>
                </a:solidFill>
              </a:rPr>
              <a:t>kubernetes</a:t>
            </a:r>
            <a:r>
              <a:rPr lang="en-US" sz="2800" dirty="0">
                <a:solidFill>
                  <a:schemeClr val="bg1">
                    <a:lumMod val="95000"/>
                  </a:schemeClr>
                </a:solidFill>
              </a:rPr>
              <a:t>/manifests/) for critical system Pods like </a:t>
            </a:r>
            <a:r>
              <a:rPr lang="en-US" sz="2800" dirty="0" err="1">
                <a:solidFill>
                  <a:schemeClr val="bg1">
                    <a:lumMod val="95000"/>
                  </a:schemeClr>
                </a:solidFill>
              </a:rPr>
              <a:t>kube</a:t>
            </a:r>
            <a:r>
              <a:rPr lang="en-US" sz="2800" dirty="0">
                <a:solidFill>
                  <a:schemeClr val="bg1">
                    <a:lumMod val="95000"/>
                  </a:schemeClr>
                </a:solidFill>
              </a:rPr>
              <a:t>-proxy</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819122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Kube</a:t>
            </a:r>
            <a:r>
              <a:rPr lang="en-US" sz="3200" dirty="0">
                <a:solidFill>
                  <a:schemeClr val="accent1"/>
                </a:solidFill>
              </a:rPr>
              <a:t>-proxy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2586682"/>
            <a:ext cx="15278100" cy="6124754"/>
          </a:xfrm>
          <a:prstGeom prst="rect">
            <a:avLst/>
          </a:prstGeom>
          <a:noFill/>
        </p:spPr>
        <p:txBody>
          <a:bodyPr wrap="square">
            <a:spAutoFit/>
          </a:bodyPr>
          <a:lstStyle/>
          <a:p>
            <a:r>
              <a:rPr lang="en-US" sz="2800" dirty="0">
                <a:solidFill>
                  <a:schemeClr val="bg1">
                    <a:lumMod val="95000"/>
                  </a:schemeClr>
                </a:solidFill>
              </a:rPr>
              <a:t>The </a:t>
            </a:r>
            <a:r>
              <a:rPr lang="en-US" sz="2800" dirty="0" err="1">
                <a:solidFill>
                  <a:schemeClr val="bg1">
                    <a:lumMod val="95000"/>
                  </a:schemeClr>
                </a:solidFill>
              </a:rPr>
              <a:t>kube</a:t>
            </a:r>
            <a:r>
              <a:rPr lang="en-US" sz="2800" dirty="0">
                <a:solidFill>
                  <a:schemeClr val="bg1">
                    <a:lumMod val="95000"/>
                  </a:schemeClr>
                </a:solidFill>
              </a:rPr>
              <a:t>-proxy runs on each node and is responsible for maintaining network rules that allow communication to Pods from inside or outside the </a:t>
            </a:r>
            <a:r>
              <a:rPr lang="en-US" sz="2800" dirty="0" err="1">
                <a:solidFill>
                  <a:schemeClr val="bg1">
                    <a:lumMod val="95000"/>
                  </a:schemeClr>
                </a:solidFill>
              </a:rPr>
              <a:t>cluster.It</a:t>
            </a:r>
            <a:r>
              <a:rPr lang="en-US" sz="2800" dirty="0">
                <a:solidFill>
                  <a:schemeClr val="bg1">
                    <a:lumMod val="95000"/>
                  </a:schemeClr>
                </a:solidFill>
              </a:rPr>
              <a:t> implements the Service abstraction in Kubernetes by providing service discovery and load </a:t>
            </a:r>
            <a:r>
              <a:rPr lang="en-US" sz="2800" dirty="0" err="1">
                <a:solidFill>
                  <a:schemeClr val="bg1">
                    <a:lumMod val="95000"/>
                  </a:schemeClr>
                </a:solidFill>
              </a:rPr>
              <a:t>balancing.Instead</a:t>
            </a:r>
            <a:r>
              <a:rPr lang="en-US" sz="2800" dirty="0">
                <a:solidFill>
                  <a:schemeClr val="bg1">
                    <a:lumMod val="95000"/>
                  </a:schemeClr>
                </a:solidFill>
              </a:rPr>
              <a:t> of handling traffic directly, </a:t>
            </a:r>
            <a:r>
              <a:rPr lang="en-US" sz="2800" dirty="0" err="1">
                <a:solidFill>
                  <a:schemeClr val="bg1">
                    <a:lumMod val="95000"/>
                  </a:schemeClr>
                </a:solidFill>
              </a:rPr>
              <a:t>kube</a:t>
            </a:r>
            <a:r>
              <a:rPr lang="en-US" sz="2800" dirty="0">
                <a:solidFill>
                  <a:schemeClr val="bg1">
                    <a:lumMod val="95000"/>
                  </a:schemeClr>
                </a:solidFill>
              </a:rPr>
              <a:t>-proxy typically programs the OS networking layer (like iptables or IPVS) to forward connections to the right Pods.</a:t>
            </a:r>
          </a:p>
          <a:p>
            <a:endParaRPr lang="en-US" sz="2800" dirty="0">
              <a:solidFill>
                <a:schemeClr val="bg1">
                  <a:lumMod val="95000"/>
                </a:schemeClr>
              </a:solidFill>
            </a:endParaRPr>
          </a:p>
          <a:p>
            <a:r>
              <a:rPr lang="en-US" sz="2800" dirty="0">
                <a:solidFill>
                  <a:schemeClr val="bg1">
                    <a:lumMod val="95000"/>
                  </a:schemeClr>
                </a:solidFill>
              </a:rPr>
              <a:t>Proxy-modes</a:t>
            </a:r>
          </a:p>
          <a:p>
            <a:endParaRPr lang="en-US" sz="2800" dirty="0">
              <a:solidFill>
                <a:schemeClr val="bg1">
                  <a:lumMod val="95000"/>
                </a:schemeClr>
              </a:solidFill>
            </a:endParaRPr>
          </a:p>
          <a:p>
            <a:r>
              <a:rPr lang="en-US" sz="2800" dirty="0">
                <a:solidFill>
                  <a:schemeClr val="bg1">
                    <a:lumMod val="95000"/>
                  </a:schemeClr>
                </a:solidFill>
              </a:rPr>
              <a:t>IPTABLES (default in most clusters)Uses Linux kernel’s </a:t>
            </a:r>
            <a:r>
              <a:rPr lang="en-US" sz="2800" dirty="0" err="1">
                <a:solidFill>
                  <a:schemeClr val="bg1">
                    <a:lumMod val="95000"/>
                  </a:schemeClr>
                </a:solidFill>
              </a:rPr>
              <a:t>netfilter</a:t>
            </a:r>
            <a:r>
              <a:rPr lang="en-US" sz="2800" dirty="0">
                <a:solidFill>
                  <a:schemeClr val="bg1">
                    <a:lumMod val="95000"/>
                  </a:schemeClr>
                </a:solidFill>
              </a:rPr>
              <a:t> (iptables) rules to forward </a:t>
            </a:r>
            <a:r>
              <a:rPr lang="en-US" sz="2800" dirty="0" err="1">
                <a:solidFill>
                  <a:schemeClr val="bg1">
                    <a:lumMod val="95000"/>
                  </a:schemeClr>
                </a:solidFill>
              </a:rPr>
              <a:t>traffic.More</a:t>
            </a:r>
            <a:r>
              <a:rPr lang="en-US" sz="2800" dirty="0">
                <a:solidFill>
                  <a:schemeClr val="bg1">
                    <a:lumMod val="95000"/>
                  </a:schemeClr>
                </a:solidFill>
              </a:rPr>
              <a:t> efficient, but rules can grow large in big clusters.</a:t>
            </a:r>
          </a:p>
          <a:p>
            <a:endParaRPr lang="en-US" sz="2800" dirty="0">
              <a:solidFill>
                <a:schemeClr val="bg1">
                  <a:lumMod val="95000"/>
                </a:schemeClr>
              </a:solidFill>
            </a:endParaRPr>
          </a:p>
          <a:p>
            <a:r>
              <a:rPr lang="en-US" sz="2800" dirty="0">
                <a:solidFill>
                  <a:schemeClr val="bg1">
                    <a:lumMod val="95000"/>
                  </a:schemeClr>
                </a:solidFill>
              </a:rPr>
              <a:t>IPVS (IP Virtual Server)Uses the Linux IPVS load balancer in the </a:t>
            </a:r>
            <a:r>
              <a:rPr lang="en-US" sz="2800" dirty="0" err="1">
                <a:solidFill>
                  <a:schemeClr val="bg1">
                    <a:lumMod val="95000"/>
                  </a:schemeClr>
                </a:solidFill>
              </a:rPr>
              <a:t>kernel.More</a:t>
            </a:r>
            <a:r>
              <a:rPr lang="en-US" sz="2800" dirty="0">
                <a:solidFill>
                  <a:schemeClr val="bg1">
                    <a:lumMod val="95000"/>
                  </a:schemeClr>
                </a:solidFill>
              </a:rPr>
              <a:t> scalable and performs better than </a:t>
            </a:r>
            <a:r>
              <a:rPr lang="en-US" sz="2800" dirty="0" err="1">
                <a:solidFill>
                  <a:schemeClr val="bg1">
                    <a:lumMod val="95000"/>
                  </a:schemeClr>
                </a:solidFill>
              </a:rPr>
              <a:t>iptables.Good</a:t>
            </a:r>
            <a:r>
              <a:rPr lang="en-US" sz="2800" dirty="0">
                <a:solidFill>
                  <a:schemeClr val="bg1">
                    <a:lumMod val="95000"/>
                  </a:schemeClr>
                </a:solidFill>
              </a:rPr>
              <a:t> for large clusters with high network traffic.</a:t>
            </a: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185476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a:solidFill>
                  <a:schemeClr val="accent1"/>
                </a:solidFill>
              </a:rPr>
              <a:t>Kubernetes Container Runtime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5693866"/>
          </a:xfrm>
          <a:prstGeom prst="rect">
            <a:avLst/>
          </a:prstGeom>
          <a:noFill/>
        </p:spPr>
        <p:txBody>
          <a:bodyPr wrap="square">
            <a:spAutoFit/>
          </a:bodyPr>
          <a:lstStyle/>
          <a:p>
            <a:r>
              <a:rPr lang="en-US" sz="2800" dirty="0">
                <a:solidFill>
                  <a:schemeClr val="bg1">
                    <a:lumMod val="95000"/>
                  </a:schemeClr>
                </a:solidFill>
              </a:rPr>
              <a:t>A container runtime is a CRI (Container Runtime Interface)–compatible software that executes and manages containers on each </a:t>
            </a:r>
            <a:r>
              <a:rPr lang="en-US" sz="2800" dirty="0" err="1">
                <a:solidFill>
                  <a:schemeClr val="bg1">
                    <a:lumMod val="95000"/>
                  </a:schemeClr>
                </a:solidFill>
              </a:rPr>
              <a:t>node.The</a:t>
            </a:r>
            <a:r>
              <a:rPr lang="en-US" sz="2800" dirty="0">
                <a:solidFill>
                  <a:schemeClr val="bg1">
                    <a:lumMod val="95000"/>
                  </a:schemeClr>
                </a:solidFill>
              </a:rPr>
              <a:t> </a:t>
            </a:r>
            <a:r>
              <a:rPr lang="en-US" sz="2800" dirty="0" err="1">
                <a:solidFill>
                  <a:schemeClr val="bg1">
                    <a:lumMod val="95000"/>
                  </a:schemeClr>
                </a:solidFill>
              </a:rPr>
              <a:t>kubelet</a:t>
            </a:r>
            <a:r>
              <a:rPr lang="en-US" sz="2800" dirty="0">
                <a:solidFill>
                  <a:schemeClr val="bg1">
                    <a:lumMod val="95000"/>
                  </a:schemeClr>
                </a:solidFill>
              </a:rPr>
              <a:t> communicates with the container runtime via CRI to start, stop, and monitor containers.</a:t>
            </a:r>
          </a:p>
          <a:p>
            <a:r>
              <a:rPr lang="en-US" sz="2800" dirty="0">
                <a:solidFill>
                  <a:schemeClr val="bg1">
                    <a:lumMod val="95000"/>
                  </a:schemeClr>
                </a:solidFill>
              </a:rPr>
              <a:t>Common CRI-Compatible Runtimes:</a:t>
            </a:r>
          </a:p>
          <a:p>
            <a:endParaRPr lang="en-US" sz="2800" dirty="0">
              <a:solidFill>
                <a:schemeClr val="bg1">
                  <a:lumMod val="95000"/>
                </a:schemeClr>
              </a:solidFill>
            </a:endParaRPr>
          </a:p>
          <a:p>
            <a:r>
              <a:rPr lang="en-US" sz="2800" dirty="0" err="1">
                <a:solidFill>
                  <a:schemeClr val="bg1">
                    <a:lumMod val="95000"/>
                  </a:schemeClr>
                </a:solidFill>
              </a:rPr>
              <a:t>Containerd</a:t>
            </a:r>
            <a:r>
              <a:rPr lang="en-US" sz="2800" dirty="0">
                <a:solidFill>
                  <a:schemeClr val="bg1">
                    <a:lumMod val="95000"/>
                  </a:schemeClr>
                </a:solidFill>
              </a:rPr>
              <a:t> – Lightweight runtime, widely used; Docker itself uses </a:t>
            </a:r>
            <a:r>
              <a:rPr lang="en-US" sz="2800" dirty="0" err="1">
                <a:solidFill>
                  <a:schemeClr val="bg1">
                    <a:lumMod val="95000"/>
                  </a:schemeClr>
                </a:solidFill>
              </a:rPr>
              <a:t>containerd</a:t>
            </a:r>
            <a:r>
              <a:rPr lang="en-US" sz="2800" dirty="0">
                <a:solidFill>
                  <a:schemeClr val="bg1">
                    <a:lumMod val="95000"/>
                  </a:schemeClr>
                </a:solidFill>
              </a:rPr>
              <a:t> under the hood.</a:t>
            </a:r>
          </a:p>
          <a:p>
            <a:endParaRPr lang="en-US" sz="2800" dirty="0">
              <a:solidFill>
                <a:schemeClr val="bg1">
                  <a:lumMod val="95000"/>
                </a:schemeClr>
              </a:solidFill>
            </a:endParaRPr>
          </a:p>
          <a:p>
            <a:r>
              <a:rPr lang="en-US" sz="2800" dirty="0">
                <a:solidFill>
                  <a:schemeClr val="bg1">
                    <a:lumMod val="95000"/>
                  </a:schemeClr>
                </a:solidFill>
              </a:rPr>
              <a:t>CRI-O – Minimal runtime for Kubernetes, optimized to run OCI-compliant containers.</a:t>
            </a:r>
          </a:p>
          <a:p>
            <a:endParaRPr lang="en-US" sz="2800" dirty="0">
              <a:solidFill>
                <a:schemeClr val="bg1">
                  <a:lumMod val="95000"/>
                </a:schemeClr>
              </a:solidFill>
            </a:endParaRPr>
          </a:p>
          <a:p>
            <a:r>
              <a:rPr lang="en-US" sz="2800" dirty="0">
                <a:solidFill>
                  <a:schemeClr val="bg1">
                    <a:lumMod val="95000"/>
                  </a:schemeClr>
                </a:solidFill>
              </a:rPr>
              <a:t>Kata Containers – Provides lightweight VMs for stronger isolation (formerly Clear Containers / Hyper).</a:t>
            </a:r>
          </a:p>
          <a:p>
            <a:endParaRPr lang="en-US" sz="2800" dirty="0">
              <a:solidFill>
                <a:schemeClr val="bg1">
                  <a:lumMod val="95000"/>
                </a:schemeClr>
              </a:solidFill>
            </a:endParaRPr>
          </a:p>
          <a:p>
            <a:r>
              <a:rPr lang="en-US" sz="2800" dirty="0" err="1">
                <a:solidFill>
                  <a:schemeClr val="bg1">
                    <a:lumMod val="95000"/>
                  </a:schemeClr>
                </a:solidFill>
              </a:rPr>
              <a:t>Virtlet</a:t>
            </a:r>
            <a:r>
              <a:rPr lang="en-US" sz="2800" dirty="0">
                <a:solidFill>
                  <a:schemeClr val="bg1">
                    <a:lumMod val="95000"/>
                  </a:schemeClr>
                </a:solidFill>
              </a:rPr>
              <a:t> – Allows running full VMs as if they were Pods (VM CRI compatible).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660763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dirty="0" err="1">
                <a:solidFill>
                  <a:schemeClr val="accent1"/>
                </a:solidFill>
              </a:rPr>
              <a:t>CoreDNS</a:t>
            </a:r>
            <a:endParaRPr lang="en-US" sz="3200"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44047" y="2355034"/>
            <a:ext cx="15278100" cy="3970318"/>
          </a:xfrm>
          <a:prstGeom prst="rect">
            <a:avLst/>
          </a:prstGeom>
          <a:noFill/>
        </p:spPr>
        <p:txBody>
          <a:bodyPr wrap="square">
            <a:spAutoFit/>
          </a:bodyPr>
          <a:lstStyle/>
          <a:p>
            <a:r>
              <a:rPr lang="en-US" sz="2800" dirty="0" err="1">
                <a:solidFill>
                  <a:schemeClr val="bg1">
                    <a:lumMod val="95000"/>
                  </a:schemeClr>
                </a:solidFill>
              </a:rPr>
              <a:t>CoreDNS</a:t>
            </a:r>
            <a:r>
              <a:rPr lang="en-US" sz="2800" dirty="0">
                <a:solidFill>
                  <a:schemeClr val="bg1">
                    <a:lumMod val="95000"/>
                  </a:schemeClr>
                </a:solidFill>
              </a:rPr>
              <a:t> is the default DNS server in modern Kubernetes clusters, replacing the older </a:t>
            </a:r>
            <a:r>
              <a:rPr lang="en-US" sz="2800" dirty="0" err="1">
                <a:solidFill>
                  <a:schemeClr val="bg1">
                    <a:lumMod val="95000"/>
                  </a:schemeClr>
                </a:solidFill>
              </a:rPr>
              <a:t>kube-dns</a:t>
            </a:r>
            <a:r>
              <a:rPr lang="en-US" sz="2800" dirty="0">
                <a:solidFill>
                  <a:schemeClr val="bg1">
                    <a:lumMod val="95000"/>
                  </a:schemeClr>
                </a:solidFill>
              </a:rPr>
              <a:t>.</a:t>
            </a:r>
          </a:p>
          <a:p>
            <a:r>
              <a:rPr lang="en-US" sz="2800" dirty="0">
                <a:solidFill>
                  <a:schemeClr val="bg1">
                    <a:lumMod val="95000"/>
                  </a:schemeClr>
                </a:solidFill>
              </a:rPr>
              <a:t>It provides service discovery and name resolution inside the cluster, allowing Pods to communicate using service names instead of IP addresses.</a:t>
            </a:r>
          </a:p>
          <a:p>
            <a:r>
              <a:rPr lang="en-US" sz="2800" dirty="0">
                <a:solidFill>
                  <a:schemeClr val="bg1">
                    <a:lumMod val="95000"/>
                  </a:schemeClr>
                </a:solidFill>
              </a:rPr>
              <a:t>Key </a:t>
            </a:r>
            <a:r>
              <a:rPr lang="en-US" sz="2800" dirty="0" err="1">
                <a:solidFill>
                  <a:schemeClr val="bg1">
                    <a:lumMod val="95000"/>
                  </a:schemeClr>
                </a:solidFill>
              </a:rPr>
              <a:t>Features:Cluster</a:t>
            </a:r>
            <a:r>
              <a:rPr lang="en-US" sz="2800" dirty="0">
                <a:solidFill>
                  <a:schemeClr val="bg1">
                    <a:lumMod val="95000"/>
                  </a:schemeClr>
                </a:solidFill>
              </a:rPr>
              <a:t> DNS Resolution – Resolves service names like:</a:t>
            </a:r>
          </a:p>
          <a:p>
            <a:r>
              <a:rPr lang="en-US" sz="2800" dirty="0">
                <a:solidFill>
                  <a:schemeClr val="bg1">
                    <a:lumMod val="95000"/>
                  </a:schemeClr>
                </a:solidFill>
              </a:rPr>
              <a:t>&lt;service&gt;.&lt;namespace&gt;.</a:t>
            </a:r>
            <a:r>
              <a:rPr lang="en-US" sz="2800" dirty="0" err="1">
                <a:solidFill>
                  <a:schemeClr val="bg1">
                    <a:lumMod val="95000"/>
                  </a:schemeClr>
                </a:solidFill>
              </a:rPr>
              <a:t>svc.cluster.local</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7355038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22250"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13169" y="1530770"/>
            <a:ext cx="15278100" cy="5262979"/>
          </a:xfrm>
          <a:prstGeom prst="rect">
            <a:avLst/>
          </a:prstGeom>
          <a:noFill/>
        </p:spPr>
        <p:txBody>
          <a:bodyPr wrap="square">
            <a:spAutoFit/>
          </a:bodyPr>
          <a:lstStyle/>
          <a:p>
            <a:r>
              <a:rPr lang="en-US" sz="2800" dirty="0">
                <a:solidFill>
                  <a:schemeClr val="bg1">
                    <a:lumMod val="95000"/>
                  </a:schemeClr>
                </a:solidFill>
              </a:rPr>
              <a:t> </a:t>
            </a:r>
            <a:r>
              <a:rPr lang="en-US" sz="2800" dirty="0">
                <a:solidFill>
                  <a:schemeClr val="bg1">
                    <a:lumMod val="95000"/>
                  </a:schemeClr>
                </a:solidFill>
                <a:hlinkClick r:id="rId4"/>
              </a:rPr>
              <a:t>https://kubernetes.io/docs/setup/production-environment/tools/kubeadm/install-kubeadm/</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b="0" i="0" dirty="0">
                <a:solidFill>
                  <a:schemeClr val="bg2"/>
                </a:solidFill>
                <a:effectLst/>
                <a:latin typeface="open sans" panose="020B0606030504020204" pitchFamily="34" charset="0"/>
              </a:rPr>
              <a:t>The default behavior of a </a:t>
            </a:r>
            <a:r>
              <a:rPr lang="en-US" sz="2800" b="0" i="0" dirty="0" err="1">
                <a:solidFill>
                  <a:schemeClr val="bg2"/>
                </a:solidFill>
                <a:effectLst/>
                <a:latin typeface="open sans" panose="020B0606030504020204" pitchFamily="34" charset="0"/>
              </a:rPr>
              <a:t>kubelet</a:t>
            </a:r>
            <a:r>
              <a:rPr lang="en-US" sz="2800" b="0" i="0" dirty="0">
                <a:solidFill>
                  <a:schemeClr val="bg2"/>
                </a:solidFill>
                <a:effectLst/>
                <a:latin typeface="open sans" panose="020B0606030504020204" pitchFamily="34" charset="0"/>
              </a:rPr>
              <a:t> is to fail to start if swap memory is detected on a node. This means that swap should either be disabled or tolerated by </a:t>
            </a:r>
            <a:r>
              <a:rPr lang="en-US" sz="2800" b="0" i="0" dirty="0" err="1">
                <a:solidFill>
                  <a:schemeClr val="bg2"/>
                </a:solidFill>
                <a:effectLst/>
                <a:latin typeface="open sans" panose="020B0606030504020204" pitchFamily="34" charset="0"/>
              </a:rPr>
              <a:t>kubelet</a:t>
            </a:r>
            <a:endParaRPr lang="en-US" sz="2800" b="0" i="0" dirty="0">
              <a:solidFill>
                <a:schemeClr val="bg2"/>
              </a:solidFill>
              <a:effectLst/>
              <a:latin typeface="open sans" panose="020B0606030504020204" pitchFamily="34" charset="0"/>
            </a:endParaRPr>
          </a:p>
          <a:p>
            <a:r>
              <a:rPr lang="en-US" sz="2800" dirty="0" err="1">
                <a:solidFill>
                  <a:schemeClr val="bg2"/>
                </a:solidFill>
                <a:latin typeface="open sans" panose="020B0606030504020204" pitchFamily="34" charset="0"/>
              </a:rPr>
              <a:t>swappoff</a:t>
            </a:r>
            <a:r>
              <a:rPr lang="en-US" sz="2800" dirty="0">
                <a:solidFill>
                  <a:schemeClr val="bg2"/>
                </a:solidFill>
                <a:latin typeface="open sans" panose="020B0606030504020204" pitchFamily="34" charset="0"/>
              </a:rPr>
              <a:t>  -a  </a:t>
            </a:r>
          </a:p>
          <a:p>
            <a:r>
              <a:rPr lang="en-US" sz="2800" dirty="0">
                <a:solidFill>
                  <a:schemeClr val="bg2"/>
                </a:solidFill>
                <a:latin typeface="open sans" panose="020B0606030504020204" pitchFamily="34" charset="0"/>
              </a:rPr>
              <a:t>sed -</a:t>
            </a:r>
            <a:r>
              <a:rPr lang="en-US" sz="2800" dirty="0" err="1">
                <a:solidFill>
                  <a:schemeClr val="bg2"/>
                </a:solidFill>
                <a:latin typeface="open sans" panose="020B0606030504020204" pitchFamily="34" charset="0"/>
              </a:rPr>
              <a:t>i</a:t>
            </a:r>
            <a:r>
              <a:rPr lang="en-US" sz="2800" dirty="0">
                <a:solidFill>
                  <a:schemeClr val="bg2"/>
                </a:solidFill>
                <a:latin typeface="open sans" panose="020B0606030504020204" pitchFamily="34" charset="0"/>
              </a:rPr>
              <a:t> '/ swap / s/^\(.*\)$/#\1/g' /</a:t>
            </a:r>
            <a:r>
              <a:rPr lang="en-US" sz="2800" dirty="0" err="1">
                <a:solidFill>
                  <a:schemeClr val="bg2"/>
                </a:solidFill>
                <a:latin typeface="open sans" panose="020B0606030504020204" pitchFamily="34" charset="0"/>
              </a:rPr>
              <a:t>etc</a:t>
            </a:r>
            <a:r>
              <a:rPr lang="en-US" sz="2800" dirty="0">
                <a:solidFill>
                  <a:schemeClr val="bg2"/>
                </a:solidFill>
                <a:latin typeface="open sans" panose="020B0606030504020204" pitchFamily="34" charset="0"/>
              </a:rPr>
              <a:t>/</a:t>
            </a:r>
            <a:r>
              <a:rPr lang="en-US" sz="2800" dirty="0" err="1">
                <a:solidFill>
                  <a:schemeClr val="bg2"/>
                </a:solidFill>
                <a:latin typeface="open sans" panose="020B0606030504020204" pitchFamily="34" charset="0"/>
              </a:rPr>
              <a:t>fstab</a:t>
            </a:r>
            <a:endParaRPr lang="en-US" sz="2800" dirty="0">
              <a:solidFill>
                <a:schemeClr val="bg2"/>
              </a:solidFill>
              <a:latin typeface="open sans" panose="020B0606030504020204" pitchFamily="34" charset="0"/>
            </a:endParaRPr>
          </a:p>
          <a:p>
            <a:endParaRPr lang="en-US" sz="2800" dirty="0">
              <a:solidFill>
                <a:schemeClr val="bg2"/>
              </a:solidFill>
              <a:latin typeface="open sans" panose="020B0606030504020204" pitchFamily="34" charset="0"/>
            </a:endParaRPr>
          </a:p>
          <a:p>
            <a:r>
              <a:rPr lang="en-US" sz="2800" dirty="0">
                <a:solidFill>
                  <a:schemeClr val="bg2"/>
                </a:solidFill>
                <a:hlinkClick r:id="rId5"/>
              </a:rPr>
              <a:t>https://kubernetes.io/docs/setup/production-environment/container-runtimes/#containerd</a:t>
            </a:r>
            <a:endParaRPr lang="en-US" sz="2800" dirty="0">
              <a:solidFill>
                <a:schemeClr val="bg2"/>
              </a:solidFill>
            </a:endParaRPr>
          </a:p>
          <a:p>
            <a:endParaRPr lang="fa-IR" sz="2800" dirty="0">
              <a:solidFill>
                <a:schemeClr val="bg2"/>
              </a:solidFill>
              <a:latin typeface="open sans" panose="020B0606030504020204" pitchFamily="34" charset="0"/>
            </a:endParaRPr>
          </a:p>
          <a:p>
            <a:r>
              <a:rPr lang="en-US" sz="2800" b="0" i="0" dirty="0">
                <a:solidFill>
                  <a:srgbClr val="B75501"/>
                </a:solidFill>
                <a:effectLst/>
                <a:latin typeface="JetBrains Mono"/>
              </a:rPr>
              <a:t>echo</a:t>
            </a:r>
            <a:r>
              <a:rPr lang="en-US" sz="2800" b="0" i="0" dirty="0">
                <a:solidFill>
                  <a:srgbClr val="434343"/>
                </a:solidFill>
                <a:effectLst/>
                <a:latin typeface="JetBrains Mono"/>
              </a:rPr>
              <a:t> 1 &gt; /proc/sys/net/bridge/bridge-</a:t>
            </a:r>
            <a:r>
              <a:rPr lang="en-US" sz="2800" b="0" i="0" dirty="0" err="1">
                <a:solidFill>
                  <a:srgbClr val="434343"/>
                </a:solidFill>
                <a:effectLst/>
                <a:latin typeface="JetBrains Mono"/>
              </a:rPr>
              <a:t>nf</a:t>
            </a:r>
            <a:r>
              <a:rPr lang="en-US" sz="2800" b="0" i="0" dirty="0">
                <a:solidFill>
                  <a:srgbClr val="434343"/>
                </a:solidFill>
                <a:effectLst/>
                <a:latin typeface="JetBrains Mono"/>
              </a:rPr>
              <a:t>-call-iptables </a:t>
            </a:r>
          </a:p>
          <a:p>
            <a:r>
              <a:rPr lang="en-US" sz="2800" b="0" i="0" dirty="0">
                <a:solidFill>
                  <a:srgbClr val="B75501"/>
                </a:solidFill>
                <a:effectLst/>
                <a:latin typeface="JetBrains Mono"/>
              </a:rPr>
              <a:t>echo</a:t>
            </a:r>
            <a:r>
              <a:rPr lang="en-US" sz="2800" b="0" i="0" dirty="0">
                <a:solidFill>
                  <a:srgbClr val="434343"/>
                </a:solidFill>
                <a:effectLst/>
                <a:latin typeface="JetBrains Mono"/>
              </a:rPr>
              <a:t> 1 &gt; /proc/sys/net/ipv4/</a:t>
            </a:r>
            <a:r>
              <a:rPr lang="en-US" sz="2800" b="0" i="0" dirty="0" err="1">
                <a:solidFill>
                  <a:srgbClr val="434343"/>
                </a:solidFill>
                <a:effectLst/>
                <a:latin typeface="JetBrains Mono"/>
              </a:rPr>
              <a:t>ip_forward</a:t>
            </a:r>
            <a:endParaRPr lang="fa-IR" sz="2800" dirty="0">
              <a:solidFill>
                <a:schemeClr val="bg2"/>
              </a:solidFill>
              <a:latin typeface="open sans" panose="020B0606030504020204" pitchFamily="34" charset="0"/>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744917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774540"/>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42163" y="1318138"/>
            <a:ext cx="15278100" cy="9571851"/>
          </a:xfrm>
          <a:prstGeom prst="rect">
            <a:avLst/>
          </a:prstGeom>
          <a:noFill/>
        </p:spPr>
        <p:txBody>
          <a:bodyPr wrap="square">
            <a:spAutoFit/>
          </a:bodyPr>
          <a:lstStyle/>
          <a:p>
            <a:r>
              <a:rPr lang="en-US" sz="2800" dirty="0">
                <a:solidFill>
                  <a:schemeClr val="bg1">
                    <a:lumMod val="95000"/>
                  </a:schemeClr>
                </a:solidFill>
              </a:rPr>
              <a:t> to verify</a:t>
            </a:r>
          </a:p>
          <a:p>
            <a:endParaRPr lang="en-US" sz="2800" dirty="0">
              <a:solidFill>
                <a:schemeClr val="bg1">
                  <a:lumMod val="95000"/>
                </a:schemeClr>
              </a:solidFill>
            </a:endParaRPr>
          </a:p>
          <a:p>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net.ipv4.ip_forward</a:t>
            </a:r>
            <a:endParaRPr lang="fa-IR"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cat &lt;&lt;EOF | </a:t>
            </a:r>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tee /</a:t>
            </a:r>
            <a:r>
              <a:rPr lang="en-US" sz="2800" b="0" i="0" dirty="0" err="1">
                <a:solidFill>
                  <a:schemeClr val="bg1">
                    <a:lumMod val="95000"/>
                  </a:schemeClr>
                </a:solidFill>
                <a:effectLst/>
                <a:latin typeface="SFMono-Regular"/>
              </a:rPr>
              <a:t>etc</a:t>
            </a:r>
            <a:r>
              <a:rPr lang="en-US" sz="2800" dirty="0">
                <a:solidFill>
                  <a:schemeClr val="bg1">
                    <a:lumMod val="95000"/>
                  </a:schemeClr>
                </a:solidFill>
                <a:latin typeface="SFMono-Regular"/>
              </a:rPr>
              <a:t>/</a:t>
            </a:r>
            <a:r>
              <a:rPr lang="en-US" sz="2800" dirty="0" err="1">
                <a:solidFill>
                  <a:schemeClr val="bg1">
                    <a:lumMod val="95000"/>
                  </a:schemeClr>
                </a:solidFill>
                <a:latin typeface="SFMono-Regular"/>
              </a:rPr>
              <a:t>sysctl.d</a:t>
            </a:r>
            <a:r>
              <a:rPr lang="en-US" sz="2800" b="0" i="0" dirty="0">
                <a:solidFill>
                  <a:schemeClr val="bg1">
                    <a:lumMod val="95000"/>
                  </a:schemeClr>
                </a:solidFill>
                <a:effectLst/>
                <a:latin typeface="SFMono-Regular"/>
              </a:rPr>
              <a:t>/k8s.conf</a:t>
            </a:r>
          </a:p>
          <a:p>
            <a:r>
              <a:rPr lang="en-US" sz="2800" b="0" i="0" dirty="0">
                <a:solidFill>
                  <a:schemeClr val="bg1">
                    <a:lumMod val="95000"/>
                  </a:schemeClr>
                </a:solidFill>
                <a:effectLst/>
                <a:latin typeface="SFMono-Regular"/>
              </a:rPr>
              <a:t>overlay</a:t>
            </a:r>
          </a:p>
          <a:p>
            <a:r>
              <a:rPr lang="en-US" sz="2800" b="0" i="0" dirty="0" err="1">
                <a:solidFill>
                  <a:schemeClr val="bg1">
                    <a:lumMod val="95000"/>
                  </a:schemeClr>
                </a:solidFill>
                <a:effectLst/>
                <a:latin typeface="SFMono-Regular"/>
              </a:rPr>
              <a:t>br_netfilter</a:t>
            </a:r>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EOF</a:t>
            </a:r>
          </a:p>
          <a:p>
            <a:r>
              <a:rPr lang="en-US" sz="2800" b="0" i="0" dirty="0" err="1">
                <a:solidFill>
                  <a:schemeClr val="bg1">
                    <a:lumMod val="95000"/>
                  </a:schemeClr>
                </a:solidFill>
                <a:effectLst/>
                <a:latin typeface="SFMono-Regular"/>
              </a:rPr>
              <a:t>sudo</a:t>
            </a:r>
            <a:r>
              <a:rPr lang="en-US" sz="2800" b="0" i="0" dirty="0">
                <a:solidFill>
                  <a:schemeClr val="bg1">
                    <a:lumMod val="95000"/>
                  </a:schemeClr>
                </a:solidFill>
                <a:effectLst/>
                <a:latin typeface="SFMono-Regular"/>
              </a:rPr>
              <a:t> </a:t>
            </a:r>
            <a:r>
              <a:rPr lang="en-US" sz="2800" b="0" i="0" dirty="0" err="1">
                <a:solidFill>
                  <a:schemeClr val="bg1">
                    <a:lumMod val="95000"/>
                  </a:schemeClr>
                </a:solidFill>
                <a:effectLst/>
                <a:latin typeface="SFMono-Regular"/>
              </a:rPr>
              <a:t>sysctl</a:t>
            </a:r>
            <a:r>
              <a:rPr lang="en-US" sz="2800" b="0" i="0" dirty="0">
                <a:solidFill>
                  <a:schemeClr val="bg1">
                    <a:lumMod val="95000"/>
                  </a:schemeClr>
                </a:solidFill>
                <a:effectLst/>
                <a:latin typeface="SFMono-Regular"/>
              </a:rPr>
              <a:t> --system</a:t>
            </a:r>
          </a:p>
          <a:p>
            <a:endParaRPr lang="en-US" sz="2800" dirty="0">
              <a:solidFill>
                <a:schemeClr val="bg1">
                  <a:lumMod val="95000"/>
                </a:schemeClr>
              </a:solidFill>
              <a:latin typeface="SFMono-Regular"/>
            </a:endParaRPr>
          </a:p>
          <a:p>
            <a:r>
              <a:rPr lang="en-US" sz="2800" b="0" i="0" dirty="0">
                <a:solidFill>
                  <a:schemeClr val="bg1">
                    <a:lumMod val="95000"/>
                  </a:schemeClr>
                </a:solidFill>
                <a:effectLst/>
                <a:latin typeface="SFMono-Regular"/>
              </a:rPr>
              <a:t>Installing a container runtime</a:t>
            </a:r>
          </a:p>
          <a:p>
            <a:r>
              <a:rPr lang="en-US" sz="2800" b="0" i="0" dirty="0">
                <a:solidFill>
                  <a:schemeClr val="bg1">
                    <a:lumMod val="95000"/>
                  </a:schemeClr>
                </a:solidFill>
                <a:effectLst/>
                <a:latin typeface="SFMono-Regular"/>
              </a:rPr>
              <a:t>To run containers in Pods, Kubernetes uses a container runtime.</a:t>
            </a:r>
          </a:p>
          <a:p>
            <a:endParaRPr lang="en-US" sz="2800" b="0" i="0" dirty="0">
              <a:solidFill>
                <a:schemeClr val="bg1">
                  <a:lumMod val="95000"/>
                </a:schemeClr>
              </a:solidFill>
              <a:effectLst/>
              <a:latin typeface="SFMono-Regular"/>
            </a:endParaRPr>
          </a:p>
          <a:p>
            <a:r>
              <a:rPr lang="en-US" sz="2800" b="0" i="0" dirty="0">
                <a:solidFill>
                  <a:schemeClr val="bg1">
                    <a:lumMod val="95000"/>
                  </a:schemeClr>
                </a:solidFill>
                <a:effectLst/>
                <a:latin typeface="SFMono-Regular"/>
              </a:rPr>
              <a:t>By default, Kubernetes uses the Container Runtime Interface (CRI) to interface with your chosen container runtime.</a:t>
            </a:r>
          </a:p>
          <a:p>
            <a:endParaRPr lang="en-US" sz="2800" dirty="0">
              <a:solidFill>
                <a:schemeClr val="bg1">
                  <a:lumMod val="95000"/>
                </a:schemeClr>
              </a:solidFill>
              <a:latin typeface="SFMono-Regular"/>
            </a:endParaRPr>
          </a:p>
          <a:p>
            <a:r>
              <a:rPr lang="en-US" sz="2800" dirty="0">
                <a:solidFill>
                  <a:schemeClr val="bg1">
                    <a:lumMod val="95000"/>
                  </a:schemeClr>
                </a:solidFill>
                <a:latin typeface="SFMono-Regular"/>
              </a:rPr>
              <a:t>a</a:t>
            </a:r>
            <a:r>
              <a:rPr lang="en-US" sz="2800" b="0" i="0" dirty="0">
                <a:solidFill>
                  <a:schemeClr val="bg1">
                    <a:lumMod val="95000"/>
                  </a:schemeClr>
                </a:solidFill>
                <a:effectLst/>
                <a:latin typeface="SFMono-Regular"/>
              </a:rPr>
              <a:t>pt install </a:t>
            </a:r>
            <a:r>
              <a:rPr lang="en-US" sz="2800" b="0" i="0" dirty="0" err="1">
                <a:solidFill>
                  <a:schemeClr val="bg1">
                    <a:lumMod val="95000"/>
                  </a:schemeClr>
                </a:solidFill>
                <a:effectLst/>
                <a:latin typeface="SFMono-Regular"/>
              </a:rPr>
              <a:t>containerd</a:t>
            </a:r>
            <a:endParaRPr lang="en-US" sz="2800" b="0" i="0" dirty="0">
              <a:solidFill>
                <a:schemeClr val="bg1">
                  <a:lumMod val="95000"/>
                </a:schemeClr>
              </a:solidFill>
              <a:effectLst/>
              <a:latin typeface="SFMono-Regular"/>
            </a:endParaRPr>
          </a:p>
          <a:p>
            <a:endParaRPr lang="en-US" sz="2800" dirty="0">
              <a:solidFill>
                <a:schemeClr val="bg1">
                  <a:lumMod val="95000"/>
                </a:schemeClr>
              </a:solidFill>
              <a:latin typeface="SFMono-Regular"/>
            </a:endParaRPr>
          </a:p>
          <a:p>
            <a:endParaRPr lang="en-US" sz="2800" b="0" i="0" dirty="0">
              <a:solidFill>
                <a:schemeClr val="bg1">
                  <a:lumMod val="95000"/>
                </a:schemeClr>
              </a:solidFill>
              <a:effectLst/>
              <a:latin typeface="SFMono-Regular"/>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containerd</a:t>
            </a:r>
            <a:r>
              <a:rPr lang="en-US" sz="2800" dirty="0">
                <a:solidFill>
                  <a:schemeClr val="bg2"/>
                </a:solidFill>
              </a:rPr>
              <a:t> config default | </a:t>
            </a:r>
            <a:r>
              <a:rPr lang="en-US" sz="2800" dirty="0" err="1">
                <a:solidFill>
                  <a:schemeClr val="bg2"/>
                </a:solidFill>
              </a:rPr>
              <a:t>sudo</a:t>
            </a:r>
            <a:r>
              <a:rPr lang="en-US" sz="2800" dirty="0">
                <a:solidFill>
                  <a:schemeClr val="bg2"/>
                </a:solidFill>
              </a:rPr>
              <a:t> tee /</a:t>
            </a:r>
            <a:r>
              <a:rPr lang="en-US" sz="2800" dirty="0" err="1">
                <a:solidFill>
                  <a:schemeClr val="bg2"/>
                </a:solidFill>
              </a:rPr>
              <a:t>etc</a:t>
            </a:r>
            <a:r>
              <a:rPr lang="en-US" sz="2800" dirty="0">
                <a:solidFill>
                  <a:schemeClr val="bg2"/>
                </a:solidFill>
              </a:rPr>
              <a:t>/</a:t>
            </a:r>
            <a:r>
              <a:rPr lang="en-US" sz="2800" dirty="0" err="1">
                <a:solidFill>
                  <a:schemeClr val="bg2"/>
                </a:solidFill>
              </a:rPr>
              <a:t>containerd</a:t>
            </a:r>
            <a:r>
              <a:rPr lang="en-US" sz="2800" dirty="0">
                <a:solidFill>
                  <a:schemeClr val="bg2"/>
                </a:solidFill>
              </a:rPr>
              <a:t>/</a:t>
            </a:r>
            <a:r>
              <a:rPr lang="en-US" sz="2800" dirty="0" err="1">
                <a:solidFill>
                  <a:schemeClr val="bg2"/>
                </a:solidFill>
              </a:rPr>
              <a:t>config.toml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57F1F5DD-3BA7-3771-81DE-C37358E92D02}"/>
              </a:ext>
            </a:extLst>
          </p:cNvPr>
          <p:cNvGraphicFramePr>
            <a:graphicFrameLocks noGrp="1"/>
          </p:cNvGraphicFramePr>
          <p:nvPr>
            <p:extLst>
              <p:ext uri="{D42A27DB-BD31-4B8C-83A1-F6EECF244321}">
                <p14:modId xmlns:p14="http://schemas.microsoft.com/office/powerpoint/2010/main" val="1571301282"/>
              </p:ext>
            </p:extLst>
          </p:nvPr>
        </p:nvGraphicFramePr>
        <p:xfrm>
          <a:off x="4562589" y="6978650"/>
          <a:ext cx="10134600" cy="365760"/>
        </p:xfrm>
        <a:graphic>
          <a:graphicData uri="http://schemas.openxmlformats.org/drawingml/2006/table">
            <a:tbl>
              <a:tblPr/>
              <a:tblGrid>
                <a:gridCol w="5067300">
                  <a:extLst>
                    <a:ext uri="{9D8B030D-6E8A-4147-A177-3AD203B41FA5}">
                      <a16:colId xmlns:a16="http://schemas.microsoft.com/office/drawing/2014/main" val="1961136340"/>
                    </a:ext>
                  </a:extLst>
                </a:gridCol>
                <a:gridCol w="5067300">
                  <a:extLst>
                    <a:ext uri="{9D8B030D-6E8A-4147-A177-3AD203B41FA5}">
                      <a16:colId xmlns:a16="http://schemas.microsoft.com/office/drawing/2014/main" val="3118453538"/>
                    </a:ext>
                  </a:extLst>
                </a:gridCol>
              </a:tblGrid>
              <a:tr h="0">
                <a:tc>
                  <a:txBody>
                    <a:bodyPr/>
                    <a:lstStyle/>
                    <a:p>
                      <a:pPr fontAlgn="t"/>
                      <a:r>
                        <a:rPr lang="en-US" b="0">
                          <a:effectLst/>
                        </a:rPr>
                        <a:t>containerd</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US" b="0" dirty="0">
                          <a:effectLst/>
                        </a:rPr>
                        <a:t>unix:///var/run/containerd/containerd.sock</a:t>
                      </a:r>
                    </a:p>
                  </a:txBody>
                  <a:tcPr>
                    <a:lnL>
                      <a:noFill/>
                    </a:lnL>
                    <a:lnR>
                      <a:noFill/>
                    </a:lnR>
                    <a:lnT w="6350" cap="flat" cmpd="sng" algn="ctr">
                      <a:solidFill>
                        <a:srgbClr val="DEE2E6"/>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75906712"/>
                  </a:ext>
                </a:extLst>
              </a:tr>
            </a:tbl>
          </a:graphicData>
        </a:graphic>
      </p:graphicFrame>
    </p:spTree>
    <p:extLst>
      <p:ext uri="{BB962C8B-B14F-4D97-AF65-F5344CB8AC3E}">
        <p14:creationId xmlns:p14="http://schemas.microsoft.com/office/powerpoint/2010/main" val="35486689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04989" y="1530770"/>
            <a:ext cx="15278100" cy="10864513"/>
          </a:xfrm>
          <a:prstGeom prst="rect">
            <a:avLst/>
          </a:prstGeom>
          <a:noFill/>
        </p:spPr>
        <p:txBody>
          <a:bodyPr wrap="square">
            <a:spAutoFit/>
          </a:bodyPr>
          <a:lstStyle/>
          <a:p>
            <a:r>
              <a:rPr lang="en-US" sz="2800" dirty="0">
                <a:solidFill>
                  <a:schemeClr val="bg2"/>
                </a:solidFill>
              </a:rPr>
              <a:t>[plugins."io.containerd.grpc.v1.cri".containerd.runtimes.runc.options]</a:t>
            </a:r>
          </a:p>
          <a:p>
            <a:r>
              <a:rPr lang="en-US" sz="2800" dirty="0">
                <a:solidFill>
                  <a:schemeClr val="bg2"/>
                </a:solidFill>
              </a:rPr>
              <a:t>  </a:t>
            </a:r>
            <a:r>
              <a:rPr lang="en-US" sz="2800" dirty="0" err="1">
                <a:solidFill>
                  <a:schemeClr val="bg2"/>
                </a:solidFill>
              </a:rPr>
              <a:t>SystemdCgroup</a:t>
            </a:r>
            <a:r>
              <a:rPr lang="en-US" sz="2800" dirty="0">
                <a:solidFill>
                  <a:schemeClr val="bg2"/>
                </a:solidFill>
              </a:rPr>
              <a:t> = true</a:t>
            </a:r>
            <a:r>
              <a:rPr lang="fa-IR" sz="2800" dirty="0">
                <a:solidFill>
                  <a:schemeClr val="bg2"/>
                </a:solidFill>
              </a:rPr>
              <a:t> </a:t>
            </a:r>
            <a:endParaRPr lang="en-US" sz="2800" dirty="0">
              <a:solidFill>
                <a:schemeClr val="bg2"/>
              </a:solidFill>
            </a:endParaRPr>
          </a:p>
          <a:p>
            <a:endParaRPr lang="en-US" sz="2800" dirty="0">
              <a:solidFill>
                <a:schemeClr val="bg2"/>
              </a:solidFill>
            </a:endParaRPr>
          </a:p>
          <a:p>
            <a:r>
              <a:rPr lang="en-US" sz="2800" b="1" dirty="0">
                <a:solidFill>
                  <a:schemeClr val="bg1">
                    <a:lumMod val="95000"/>
                  </a:schemeClr>
                </a:solidFill>
              </a:rPr>
              <a:t>Consistency between </a:t>
            </a:r>
            <a:r>
              <a:rPr lang="en-US" sz="2800" b="1" dirty="0" err="1">
                <a:solidFill>
                  <a:schemeClr val="bg1">
                    <a:lumMod val="95000"/>
                  </a:schemeClr>
                </a:solidFill>
              </a:rPr>
              <a:t>kubelet</a:t>
            </a:r>
            <a:r>
              <a:rPr lang="en-US" sz="2800" b="1" dirty="0">
                <a:solidFill>
                  <a:schemeClr val="bg1">
                    <a:lumMod val="95000"/>
                  </a:schemeClr>
                </a:solidFill>
              </a:rPr>
              <a:t> and container runtime</a:t>
            </a:r>
          </a:p>
          <a:p>
            <a:pPr>
              <a:buFont typeface="Arial" panose="020B0604020202020204" pitchFamily="34" charset="0"/>
              <a:buChar char="•"/>
            </a:pPr>
            <a:r>
              <a:rPr lang="en-US" sz="2800" b="1" dirty="0" err="1">
                <a:solidFill>
                  <a:schemeClr val="bg1">
                    <a:lumMod val="95000"/>
                  </a:schemeClr>
                </a:solidFill>
              </a:rPr>
              <a:t>kubelet</a:t>
            </a:r>
            <a:r>
              <a:rPr lang="en-US" sz="2800" dirty="0">
                <a:solidFill>
                  <a:schemeClr val="bg1">
                    <a:lumMod val="95000"/>
                  </a:schemeClr>
                </a:solidFill>
              </a:rPr>
              <a:t> (the main Kubernetes agent on each node) manages resources (CPU/memory limits) using </a:t>
            </a:r>
            <a:r>
              <a:rPr lang="en-US" sz="2800" b="1" dirty="0" err="1">
                <a:solidFill>
                  <a:schemeClr val="bg1">
                    <a:lumMod val="95000"/>
                  </a:schemeClr>
                </a:solidFill>
              </a:rPr>
              <a:t>cgroups</a:t>
            </a:r>
            <a:r>
              <a:rPr lang="en-US" sz="2800" dirty="0">
                <a:solidFill>
                  <a:schemeClr val="bg1">
                    <a:lumMod val="95000"/>
                  </a:schemeClr>
                </a:solidFill>
              </a:rPr>
              <a:t>. If </a:t>
            </a:r>
            <a:r>
              <a:rPr lang="en-US" sz="2800" dirty="0" err="1">
                <a:solidFill>
                  <a:schemeClr val="bg1">
                    <a:lumMod val="95000"/>
                  </a:schemeClr>
                </a:solidFill>
              </a:rPr>
              <a:t>kubelet</a:t>
            </a:r>
            <a:r>
              <a:rPr lang="en-US" sz="2800" dirty="0">
                <a:solidFill>
                  <a:schemeClr val="bg1">
                    <a:lumMod val="95000"/>
                  </a:schemeClr>
                </a:solidFill>
              </a:rPr>
              <a:t> uses systemd but </a:t>
            </a:r>
            <a:r>
              <a:rPr lang="en-US" sz="2800" dirty="0" err="1">
                <a:solidFill>
                  <a:schemeClr val="bg1">
                    <a:lumMod val="95000"/>
                  </a:schemeClr>
                </a:solidFill>
              </a:rPr>
              <a:t>containerd</a:t>
            </a:r>
            <a:r>
              <a:rPr lang="en-US" sz="2800" dirty="0">
                <a:solidFill>
                  <a:schemeClr val="bg1">
                    <a:lumMod val="95000"/>
                  </a:schemeClr>
                </a:solidFill>
              </a:rPr>
              <a:t> uses </a:t>
            </a:r>
            <a:r>
              <a:rPr lang="en-US" sz="2800" dirty="0" err="1">
                <a:solidFill>
                  <a:schemeClr val="bg1">
                    <a:lumMod val="95000"/>
                  </a:schemeClr>
                </a:solidFill>
              </a:rPr>
              <a:t>cgroupfs</a:t>
            </a:r>
            <a:r>
              <a:rPr lang="en-US" sz="2800" dirty="0">
                <a:solidFill>
                  <a:schemeClr val="bg1">
                    <a:lumMod val="95000"/>
                  </a:schemeClr>
                </a:solidFill>
              </a:rPr>
              <a:t>, they are out of sync → resource isolation and limits may not work correctly.</a:t>
            </a:r>
          </a:p>
          <a:p>
            <a:endParaRPr lang="fa-IR"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systemctl</a:t>
            </a:r>
            <a:r>
              <a:rPr lang="en-US" sz="2800" dirty="0">
                <a:solidFill>
                  <a:schemeClr val="bg2"/>
                </a:solidFill>
              </a:rPr>
              <a:t> restart  </a:t>
            </a:r>
            <a:r>
              <a:rPr lang="en-US" sz="2800" dirty="0" err="1">
                <a:solidFill>
                  <a:schemeClr val="bg2"/>
                </a:solidFill>
              </a:rPr>
              <a:t>containerd</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a:t>
            </a:r>
            <a:r>
              <a:rPr lang="en-US" sz="2800" dirty="0" err="1">
                <a:solidFill>
                  <a:schemeClr val="bg2"/>
                </a:solidFill>
              </a:rPr>
              <a:t>containerd</a:t>
            </a:r>
            <a:endParaRPr lang="en-US" sz="2800" dirty="0">
              <a:solidFill>
                <a:schemeClr val="bg2"/>
              </a:solidFill>
            </a:endParaRPr>
          </a:p>
          <a:p>
            <a:endParaRPr lang="en-US" sz="2800" dirty="0">
              <a:solidFill>
                <a:schemeClr val="bg2"/>
              </a:solidFill>
            </a:endParaRPr>
          </a:p>
          <a:p>
            <a:r>
              <a:rPr lang="en-US" sz="2800" dirty="0">
                <a:solidFill>
                  <a:schemeClr val="bg2"/>
                </a:solidFill>
              </a:rPr>
              <a:t>Installing </a:t>
            </a:r>
            <a:r>
              <a:rPr lang="en-US" sz="2800" dirty="0" err="1">
                <a:solidFill>
                  <a:schemeClr val="bg2"/>
                </a:solidFill>
              </a:rPr>
              <a:t>kubeadm</a:t>
            </a:r>
            <a:r>
              <a:rPr lang="en-US" sz="2800" dirty="0">
                <a:solidFill>
                  <a:schemeClr val="bg2"/>
                </a:solidFill>
              </a:rPr>
              <a:t>, </a:t>
            </a:r>
            <a:r>
              <a:rPr lang="en-US" sz="2800" dirty="0" err="1">
                <a:solidFill>
                  <a:schemeClr val="bg2"/>
                </a:solidFill>
              </a:rPr>
              <a:t>kubelet</a:t>
            </a:r>
            <a:r>
              <a:rPr lang="en-US" sz="2800" dirty="0">
                <a:solidFill>
                  <a:schemeClr val="bg2"/>
                </a:solidFill>
              </a:rPr>
              <a:t> and </a:t>
            </a:r>
            <a:r>
              <a:rPr lang="en-US" sz="2800" dirty="0" err="1">
                <a:solidFill>
                  <a:schemeClr val="bg2"/>
                </a:solidFill>
              </a:rPr>
              <a:t>kubectl</a:t>
            </a:r>
            <a:endParaRPr lang="en-US" sz="2800" dirty="0">
              <a:solidFill>
                <a:schemeClr val="bg2"/>
              </a:solidFill>
            </a:endParaRPr>
          </a:p>
          <a:p>
            <a:r>
              <a:rPr lang="en-US" sz="2800" dirty="0">
                <a:solidFill>
                  <a:schemeClr val="bg2"/>
                </a:solidFill>
              </a:rPr>
              <a:t>You will install these packages on all of your machines:</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the command to bootstrap the cluster.</a:t>
            </a:r>
          </a:p>
          <a:p>
            <a:endParaRPr lang="en-US" sz="2800" dirty="0">
              <a:solidFill>
                <a:schemeClr val="bg2"/>
              </a:solidFill>
            </a:endParaRPr>
          </a:p>
          <a:p>
            <a:r>
              <a:rPr lang="en-US" sz="2800" dirty="0" err="1">
                <a:solidFill>
                  <a:schemeClr val="bg2"/>
                </a:solidFill>
              </a:rPr>
              <a:t>kubelet</a:t>
            </a:r>
            <a:r>
              <a:rPr lang="en-US" sz="2800" dirty="0">
                <a:solidFill>
                  <a:schemeClr val="bg2"/>
                </a:solidFill>
              </a:rPr>
              <a:t>: the component that runs on all of the machines in your cluster and does things like starting pods and containers.</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the command line util to talk to your cluster.</a:t>
            </a:r>
          </a:p>
          <a:p>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2875942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681143"/>
            <a:ext cx="15278100" cy="6124754"/>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16927060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416050" y="1025503"/>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914400" y="1548166"/>
            <a:ext cx="15278100" cy="9140964"/>
          </a:xfrm>
          <a:prstGeom prst="rect">
            <a:avLst/>
          </a:prstGeom>
          <a:noFill/>
        </p:spPr>
        <p:txBody>
          <a:bodyPr wrap="square">
            <a:spAutoFit/>
          </a:bodyPr>
          <a:lstStyle/>
          <a:p>
            <a:r>
              <a:rPr lang="en-US" sz="2800" dirty="0">
                <a:solidFill>
                  <a:schemeClr val="bg2"/>
                </a:solidFill>
              </a:rPr>
              <a:t>These instructions are for Kubernetes v1.32.</a:t>
            </a:r>
          </a:p>
          <a:p>
            <a:endParaRPr lang="en-US" sz="2800" dirty="0">
              <a:solidFill>
                <a:schemeClr val="bg2"/>
              </a:solidFill>
            </a:endParaRPr>
          </a:p>
          <a:p>
            <a:r>
              <a:rPr lang="en-US" sz="2800" dirty="0">
                <a:solidFill>
                  <a:schemeClr val="bg2"/>
                </a:solidFill>
              </a:rPr>
              <a:t>Update the apt package index and install packages needed to use the Kubernetes apt repository:</a:t>
            </a:r>
          </a:p>
          <a:p>
            <a:endParaRPr lang="en-US" sz="2800" dirty="0">
              <a:solidFill>
                <a:schemeClr val="bg2"/>
              </a:solidFill>
            </a:endParaRPr>
          </a:p>
          <a:p>
            <a:r>
              <a:rPr lang="en-US" sz="2800" dirty="0" err="1">
                <a:solidFill>
                  <a:schemeClr val="bg2"/>
                </a:solidFill>
              </a:rPr>
              <a:t>sudo</a:t>
            </a:r>
            <a:r>
              <a:rPr lang="en-US" sz="2800" dirty="0">
                <a:solidFill>
                  <a:schemeClr val="bg2"/>
                </a:solidFill>
              </a:rPr>
              <a:t> apt-get update</a:t>
            </a:r>
          </a:p>
          <a:p>
            <a:r>
              <a:rPr lang="en-US" sz="2800" dirty="0">
                <a:solidFill>
                  <a:schemeClr val="bg2"/>
                </a:solidFill>
              </a:rPr>
              <a:t># apt-transport-https may be a dummy package; if so, you can skip that package</a:t>
            </a:r>
          </a:p>
          <a:p>
            <a:r>
              <a:rPr lang="en-US" sz="2800" dirty="0" err="1">
                <a:solidFill>
                  <a:schemeClr val="bg2"/>
                </a:solidFill>
              </a:rPr>
              <a:t>sudo</a:t>
            </a:r>
            <a:r>
              <a:rPr lang="en-US" sz="2800" dirty="0">
                <a:solidFill>
                  <a:schemeClr val="bg2"/>
                </a:solidFill>
              </a:rPr>
              <a:t> apt-get install -y apt-transport-https ca-certificates curl </a:t>
            </a:r>
            <a:r>
              <a:rPr lang="en-US" sz="2800" dirty="0" err="1">
                <a:solidFill>
                  <a:schemeClr val="bg2"/>
                </a:solidFill>
              </a:rPr>
              <a:t>gpg</a:t>
            </a:r>
            <a:endParaRPr lang="en-US" sz="2800" dirty="0">
              <a:solidFill>
                <a:schemeClr val="bg2"/>
              </a:solidFill>
            </a:endParaRPr>
          </a:p>
          <a:p>
            <a:r>
              <a:rPr lang="en-US" sz="2800" dirty="0">
                <a:solidFill>
                  <a:schemeClr val="bg2"/>
                </a:solidFill>
              </a:rPr>
              <a:t>Download the public signing key for the Kubernetes package repositories. The same signing key is used for all repositories so you can disregard the version in the URL:</a:t>
            </a:r>
          </a:p>
          <a:p>
            <a:endParaRPr lang="en-US" sz="2800" dirty="0">
              <a:solidFill>
                <a:schemeClr val="bg2"/>
              </a:solidFill>
            </a:endParaRPr>
          </a:p>
          <a:p>
            <a:r>
              <a:rPr lang="en-US" sz="2800" dirty="0">
                <a:solidFill>
                  <a:schemeClr val="bg2"/>
                </a:solidFill>
              </a:rPr>
              <a:t># If the directory `/</a:t>
            </a:r>
            <a:r>
              <a:rPr lang="en-US" sz="2800" dirty="0" err="1">
                <a:solidFill>
                  <a:schemeClr val="bg2"/>
                </a:solidFill>
              </a:rPr>
              <a:t>etc</a:t>
            </a:r>
            <a:r>
              <a:rPr lang="en-US" sz="2800" dirty="0">
                <a:solidFill>
                  <a:schemeClr val="bg2"/>
                </a:solidFill>
              </a:rPr>
              <a:t>/apt/keyrings` does not exist, it should be created before the curl command, read the note below.</a:t>
            </a:r>
          </a:p>
          <a:p>
            <a:r>
              <a:rPr lang="en-US" sz="2800" dirty="0">
                <a:solidFill>
                  <a:schemeClr val="bg2"/>
                </a:solidFill>
              </a:rPr>
              <a:t># </a:t>
            </a:r>
            <a:r>
              <a:rPr lang="en-US" sz="2800" dirty="0" err="1">
                <a:solidFill>
                  <a:schemeClr val="bg2"/>
                </a:solidFill>
              </a:rPr>
              <a:t>sudo</a:t>
            </a:r>
            <a:r>
              <a:rPr lang="en-US" sz="2800" dirty="0">
                <a:solidFill>
                  <a:schemeClr val="bg2"/>
                </a:solidFill>
              </a:rPr>
              <a:t> </a:t>
            </a:r>
            <a:r>
              <a:rPr lang="en-US" sz="2800" dirty="0" err="1">
                <a:solidFill>
                  <a:schemeClr val="bg2"/>
                </a:solidFill>
              </a:rPr>
              <a:t>mkdir</a:t>
            </a:r>
            <a:r>
              <a:rPr lang="en-US" sz="2800" dirty="0">
                <a:solidFill>
                  <a:schemeClr val="bg2"/>
                </a:solidFill>
              </a:rPr>
              <a:t> -p -m 755 /</a:t>
            </a:r>
            <a:r>
              <a:rPr lang="en-US" sz="2800" dirty="0" err="1">
                <a:solidFill>
                  <a:schemeClr val="bg2"/>
                </a:solidFill>
              </a:rPr>
              <a:t>etc</a:t>
            </a:r>
            <a:r>
              <a:rPr lang="en-US" sz="2800" dirty="0">
                <a:solidFill>
                  <a:schemeClr val="bg2"/>
                </a:solidFill>
              </a:rPr>
              <a:t>/apt/keyrings</a:t>
            </a:r>
          </a:p>
          <a:p>
            <a:endParaRPr lang="en-US" sz="2800" dirty="0">
              <a:solidFill>
                <a:schemeClr val="bg2"/>
              </a:solidFill>
            </a:endParaRPr>
          </a:p>
          <a:p>
            <a:r>
              <a:rPr lang="en-US" sz="2800" b="0" i="0" dirty="0">
                <a:solidFill>
                  <a:srgbClr val="5C2699"/>
                </a:solidFill>
                <a:effectLst/>
                <a:latin typeface="source-code-pro"/>
              </a:rPr>
              <a:t>e</a:t>
            </a:r>
            <a:r>
              <a:rPr lang="en-US" sz="2800" b="0" i="0" dirty="0">
                <a:solidFill>
                  <a:schemeClr val="bg2"/>
                </a:solidFill>
                <a:effectLst/>
                <a:latin typeface="source-code-pro"/>
              </a:rPr>
              <a:t>cho 'deb [signed-by=/</a:t>
            </a:r>
            <a:r>
              <a:rPr lang="en-US" sz="2800" b="0" i="0" dirty="0" err="1">
                <a:solidFill>
                  <a:schemeClr val="bg2"/>
                </a:solidFill>
                <a:effectLst/>
                <a:latin typeface="source-code-pro"/>
              </a:rPr>
              <a:t>etc</a:t>
            </a:r>
            <a:r>
              <a:rPr lang="en-US" sz="2800" b="0" i="0" dirty="0">
                <a:solidFill>
                  <a:schemeClr val="bg2"/>
                </a:solidFill>
                <a:effectLst/>
                <a:latin typeface="source-code-pro"/>
              </a:rPr>
              <a:t>/apt/keyrings/</a:t>
            </a:r>
            <a:r>
              <a:rPr lang="en-US" sz="2800" b="0" i="0" dirty="0" err="1">
                <a:solidFill>
                  <a:schemeClr val="bg2"/>
                </a:solidFill>
                <a:effectLst/>
                <a:latin typeface="source-code-pro"/>
              </a:rPr>
              <a:t>kubernetes</a:t>
            </a:r>
            <a:r>
              <a:rPr lang="en-US" sz="2800" b="0" i="0" dirty="0">
                <a:solidFill>
                  <a:schemeClr val="bg2"/>
                </a:solidFill>
                <a:effectLst/>
                <a:latin typeface="source-code-pro"/>
              </a:rPr>
              <a:t>-apt-</a:t>
            </a:r>
            <a:r>
              <a:rPr lang="en-US" sz="2800" b="0" i="0" dirty="0" err="1">
                <a:solidFill>
                  <a:schemeClr val="bg2"/>
                </a:solidFill>
                <a:effectLst/>
                <a:latin typeface="source-code-pro"/>
              </a:rPr>
              <a:t>keyring.gpg</a:t>
            </a:r>
            <a:r>
              <a:rPr lang="en-US" sz="2800" b="0" i="0" dirty="0">
                <a:solidFill>
                  <a:schemeClr val="bg2"/>
                </a:solidFill>
                <a:effectLst/>
                <a:latin typeface="source-code-pro"/>
              </a:rPr>
              <a:t>] https://pkgs.k8s.io/core:/stable:/v1.32/deb/ /' | </a:t>
            </a:r>
            <a:r>
              <a:rPr lang="en-US" sz="2800" b="0" i="0" dirty="0" err="1">
                <a:solidFill>
                  <a:schemeClr val="bg2"/>
                </a:solidFill>
                <a:effectLst/>
                <a:latin typeface="source-code-pro"/>
              </a:rPr>
              <a:t>sudo</a:t>
            </a:r>
            <a:r>
              <a:rPr lang="en-US" sz="2800" b="0" i="0" dirty="0">
                <a:solidFill>
                  <a:schemeClr val="bg2"/>
                </a:solidFill>
                <a:effectLst/>
                <a:latin typeface="source-code-pro"/>
              </a:rPr>
              <a:t> tee /</a:t>
            </a:r>
            <a:r>
              <a:rPr lang="en-US" sz="2800" b="0" i="0" dirty="0" err="1">
                <a:solidFill>
                  <a:schemeClr val="bg2"/>
                </a:solidFill>
                <a:effectLst/>
                <a:latin typeface="source-code-pro"/>
              </a:rPr>
              <a:t>etc</a:t>
            </a:r>
            <a:r>
              <a:rPr lang="en-US" sz="2800" b="0" i="0" dirty="0">
                <a:solidFill>
                  <a:schemeClr val="bg2"/>
                </a:solidFill>
                <a:effectLst/>
                <a:latin typeface="source-code-pro"/>
              </a:rPr>
              <a:t>/apt/</a:t>
            </a:r>
            <a:r>
              <a:rPr lang="en-US" sz="2800" b="0" i="0" dirty="0" err="1">
                <a:solidFill>
                  <a:schemeClr val="bg2"/>
                </a:solidFill>
                <a:effectLst/>
                <a:latin typeface="source-code-pro"/>
              </a:rPr>
              <a:t>sources.list.d</a:t>
            </a:r>
            <a:r>
              <a:rPr lang="en-US" sz="2800" b="0" i="0" dirty="0">
                <a:solidFill>
                  <a:schemeClr val="bg2"/>
                </a:solidFill>
                <a:effectLst/>
                <a:latin typeface="source-code-pro"/>
              </a:rPr>
              <a:t>/</a:t>
            </a:r>
            <a:r>
              <a:rPr lang="en-US" sz="2800" b="0" i="0" dirty="0" err="1">
                <a:solidFill>
                  <a:schemeClr val="bg2"/>
                </a:solidFill>
                <a:effectLst/>
                <a:latin typeface="source-code-pro"/>
              </a:rPr>
              <a:t>kubernetes.list</a:t>
            </a:r>
            <a:br>
              <a:rPr lang="en-US" sz="2800" dirty="0">
                <a:solidFill>
                  <a:schemeClr val="bg2"/>
                </a:solidFill>
              </a:rPr>
            </a:br>
            <a:r>
              <a:rPr lang="en-US" sz="2800" b="0" i="0" dirty="0">
                <a:solidFill>
                  <a:schemeClr val="bg2"/>
                </a:solidFill>
                <a:effectLst/>
                <a:latin typeface="source-code-pro"/>
              </a:rPr>
              <a:t>curl -</a:t>
            </a:r>
            <a:r>
              <a:rPr lang="en-US" sz="2800" b="0" i="0" dirty="0" err="1">
                <a:solidFill>
                  <a:schemeClr val="bg2"/>
                </a:solidFill>
                <a:effectLst/>
                <a:latin typeface="source-code-pro"/>
              </a:rPr>
              <a:t>fsSL</a:t>
            </a:r>
            <a:r>
              <a:rPr lang="en-US" sz="2800" b="0" i="0" dirty="0">
                <a:solidFill>
                  <a:schemeClr val="bg2"/>
                </a:solidFill>
                <a:effectLst/>
                <a:latin typeface="source-code-pro"/>
              </a:rPr>
              <a:t> https://pkgs.k8s.io/core:/stable:/v1.32/deb/Release.key | </a:t>
            </a:r>
            <a:r>
              <a:rPr lang="en-US" sz="2800" b="0" i="0" dirty="0" err="1">
                <a:solidFill>
                  <a:schemeClr val="bg2"/>
                </a:solidFill>
                <a:effectLst/>
                <a:latin typeface="source-code-pro"/>
              </a:rPr>
              <a:t>sudo</a:t>
            </a:r>
            <a:r>
              <a:rPr lang="en-US" sz="2800" b="0" i="0" dirty="0">
                <a:solidFill>
                  <a:schemeClr val="bg2"/>
                </a:solidFill>
                <a:effectLst/>
                <a:latin typeface="source-code-pro"/>
              </a:rPr>
              <a:t> </a:t>
            </a:r>
            <a:r>
              <a:rPr lang="en-US" sz="2800" b="0" i="0" dirty="0" err="1">
                <a:solidFill>
                  <a:schemeClr val="bg2"/>
                </a:solidFill>
                <a:effectLst/>
                <a:latin typeface="source-code-pro"/>
              </a:rPr>
              <a:t>gpg</a:t>
            </a:r>
            <a:r>
              <a:rPr lang="en-US" sz="2800" b="0" i="0" dirty="0">
                <a:solidFill>
                  <a:schemeClr val="bg2"/>
                </a:solidFill>
                <a:effectLst/>
                <a:latin typeface="source-code-pro"/>
              </a:rPr>
              <a:t> --</a:t>
            </a:r>
            <a:r>
              <a:rPr lang="en-US" sz="2800" b="0" i="0" dirty="0" err="1">
                <a:solidFill>
                  <a:schemeClr val="bg2"/>
                </a:solidFill>
                <a:effectLst/>
                <a:latin typeface="source-code-pro"/>
              </a:rPr>
              <a:t>dearmor</a:t>
            </a:r>
            <a:r>
              <a:rPr lang="en-US" sz="2800" b="0" i="0" dirty="0">
                <a:solidFill>
                  <a:schemeClr val="bg2"/>
                </a:solidFill>
                <a:effectLst/>
                <a:latin typeface="source-code-pro"/>
              </a:rPr>
              <a:t> -o /</a:t>
            </a:r>
            <a:r>
              <a:rPr lang="en-US" sz="2800" b="0" i="0" dirty="0" err="1">
                <a:solidFill>
                  <a:schemeClr val="bg2"/>
                </a:solidFill>
                <a:effectLst/>
                <a:latin typeface="source-code-pro"/>
              </a:rPr>
              <a:t>etc</a:t>
            </a:r>
            <a:r>
              <a:rPr lang="en-US" sz="2800" b="0" i="0" dirty="0">
                <a:solidFill>
                  <a:schemeClr val="bg2"/>
                </a:solidFill>
                <a:effectLst/>
                <a:latin typeface="source-code-pro"/>
              </a:rPr>
              <a:t>/apt/keyrings/</a:t>
            </a:r>
            <a:r>
              <a:rPr lang="en-US" sz="2800" b="0" i="0" dirty="0" err="1">
                <a:solidFill>
                  <a:schemeClr val="bg2"/>
                </a:solidFill>
                <a:effectLst/>
                <a:latin typeface="source-code-pro"/>
              </a:rPr>
              <a:t>kubernetes</a:t>
            </a:r>
            <a:r>
              <a:rPr lang="en-US" sz="2800" b="0" i="0" dirty="0">
                <a:solidFill>
                  <a:schemeClr val="bg2"/>
                </a:solidFill>
                <a:effectLst/>
                <a:latin typeface="source-code-pro"/>
              </a:rPr>
              <a:t>-apt-</a:t>
            </a:r>
            <a:r>
              <a:rPr lang="en-US" sz="2800" b="0" i="0" dirty="0" err="1">
                <a:solidFill>
                  <a:schemeClr val="bg2"/>
                </a:solidFill>
                <a:effectLst/>
                <a:latin typeface="source-code-pro"/>
              </a:rPr>
              <a:t>keyring.gpg</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0526032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Install k8s as product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282672"/>
            <a:ext cx="15278100" cy="8710077"/>
          </a:xfrm>
          <a:prstGeom prst="rect">
            <a:avLst/>
          </a:prstGeom>
          <a:noFill/>
        </p:spPr>
        <p:txBody>
          <a:bodyPr wrap="square">
            <a:spAutoFit/>
          </a:bodyPr>
          <a:lstStyle/>
          <a:p>
            <a:r>
              <a:rPr lang="en-US" sz="2800" dirty="0" err="1">
                <a:solidFill>
                  <a:schemeClr val="bg2"/>
                </a:solidFill>
              </a:rPr>
              <a:t>sudo</a:t>
            </a:r>
            <a:r>
              <a:rPr lang="en-US" sz="2800" dirty="0">
                <a:solidFill>
                  <a:schemeClr val="bg2"/>
                </a:solidFill>
              </a:rPr>
              <a:t> apt-get update</a:t>
            </a:r>
          </a:p>
          <a:p>
            <a:r>
              <a:rPr lang="en-US" sz="2800" dirty="0" err="1">
                <a:solidFill>
                  <a:schemeClr val="bg2"/>
                </a:solidFill>
              </a:rPr>
              <a:t>sudo</a:t>
            </a:r>
            <a:r>
              <a:rPr lang="en-US" sz="2800" dirty="0">
                <a:solidFill>
                  <a:schemeClr val="bg2"/>
                </a:solidFill>
              </a:rPr>
              <a:t> apt-get install -y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sudo</a:t>
            </a:r>
            <a:r>
              <a:rPr lang="en-US" sz="2800" dirty="0">
                <a:solidFill>
                  <a:schemeClr val="bg2"/>
                </a:solidFill>
              </a:rPr>
              <a:t> apt-mark hold </a:t>
            </a:r>
            <a:r>
              <a:rPr lang="en-US" sz="2800" dirty="0" err="1">
                <a:solidFill>
                  <a:schemeClr val="bg2"/>
                </a:solidFill>
              </a:rPr>
              <a:t>kubelet</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kubectl</a:t>
            </a:r>
            <a:endParaRPr lang="en-US" sz="2800" dirty="0">
              <a:solidFill>
                <a:schemeClr val="bg2"/>
              </a:solidFill>
            </a:endParaRPr>
          </a:p>
          <a:p>
            <a:r>
              <a:rPr lang="en-US" sz="2800" dirty="0" err="1">
                <a:solidFill>
                  <a:schemeClr val="bg2"/>
                </a:solidFill>
              </a:rPr>
              <a:t>systemctl</a:t>
            </a:r>
            <a:r>
              <a:rPr lang="en-US" sz="2800" dirty="0">
                <a:solidFill>
                  <a:schemeClr val="bg2"/>
                </a:solidFill>
              </a:rPr>
              <a:t> enable --now </a:t>
            </a:r>
            <a:r>
              <a:rPr lang="en-US" sz="2800" dirty="0" err="1">
                <a:solidFill>
                  <a:schemeClr val="bg2"/>
                </a:solidFill>
              </a:rPr>
              <a:t>kubelet</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err="1">
                <a:solidFill>
                  <a:schemeClr val="bg2"/>
                </a:solidFill>
              </a:rPr>
              <a:t>sudo</a:t>
            </a:r>
            <a:r>
              <a:rPr lang="en-US" sz="2800" dirty="0">
                <a:solidFill>
                  <a:schemeClr val="bg2"/>
                </a:solidFill>
              </a:rPr>
              <a:t> </a:t>
            </a:r>
            <a:r>
              <a:rPr lang="en-US" sz="2800" dirty="0" err="1">
                <a:solidFill>
                  <a:schemeClr val="bg2"/>
                </a:solidFill>
              </a:rPr>
              <a:t>kubeadm</a:t>
            </a:r>
            <a:r>
              <a:rPr lang="en-US" sz="2800" dirty="0">
                <a:solidFill>
                  <a:schemeClr val="bg2"/>
                </a:solidFill>
              </a:rPr>
              <a:t> </a:t>
            </a:r>
            <a:r>
              <a:rPr lang="en-US" sz="2800" dirty="0" err="1">
                <a:solidFill>
                  <a:schemeClr val="bg2"/>
                </a:solidFill>
              </a:rPr>
              <a:t>init</a:t>
            </a:r>
            <a:r>
              <a:rPr lang="en-US" sz="2800" dirty="0">
                <a:solidFill>
                  <a:schemeClr val="bg2"/>
                </a:solidFill>
              </a:rPr>
              <a:t> --pod-network-</a:t>
            </a:r>
            <a:r>
              <a:rPr lang="en-US" sz="2800" dirty="0" err="1">
                <a:solidFill>
                  <a:schemeClr val="bg2"/>
                </a:solidFill>
              </a:rPr>
              <a:t>cidr</a:t>
            </a:r>
            <a:r>
              <a:rPr lang="en-US" sz="2800" dirty="0">
                <a:solidFill>
                  <a:schemeClr val="bg2"/>
                </a:solidFill>
              </a:rPr>
              <a:t>=10.244.0.0/16    on production set </a:t>
            </a:r>
            <a:r>
              <a:rPr lang="en-US" sz="2800" dirty="0" err="1">
                <a:solidFill>
                  <a:schemeClr val="bg2"/>
                </a:solidFill>
              </a:rPr>
              <a:t>controlplane</a:t>
            </a:r>
            <a:r>
              <a:rPr lang="en-US" sz="2800" dirty="0">
                <a:solidFill>
                  <a:schemeClr val="bg2"/>
                </a:solidFill>
              </a:rPr>
              <a:t> as </a:t>
            </a:r>
            <a:r>
              <a:rPr lang="en-US" sz="2800" dirty="0" err="1">
                <a:solidFill>
                  <a:schemeClr val="bg2"/>
                </a:solidFill>
              </a:rPr>
              <a:t>loadbalancer</a:t>
            </a:r>
            <a:endParaRPr lang="en-US" sz="2800" dirty="0">
              <a:solidFill>
                <a:schemeClr val="bg2"/>
              </a:solidFill>
            </a:endParaRPr>
          </a:p>
          <a:p>
            <a:endParaRPr lang="en-US" sz="2800" dirty="0">
              <a:solidFill>
                <a:schemeClr val="bg2"/>
              </a:solidFill>
            </a:endParaRPr>
          </a:p>
          <a:p>
            <a:r>
              <a:rPr lang="en-US" sz="2800" dirty="0">
                <a:solidFill>
                  <a:schemeClr val="bg2"/>
                </a:solidFill>
              </a:rPr>
              <a:t>Install </a:t>
            </a:r>
            <a:r>
              <a:rPr lang="en-US" sz="2800" dirty="0" err="1">
                <a:solidFill>
                  <a:schemeClr val="bg2"/>
                </a:solidFill>
              </a:rPr>
              <a:t>cni</a:t>
            </a:r>
            <a:endParaRPr lang="en-US" sz="2800" dirty="0">
              <a:solidFill>
                <a:schemeClr val="bg2"/>
              </a:solidFill>
            </a:endParaRPr>
          </a:p>
          <a:p>
            <a:endParaRPr lang="en-US" sz="2800" dirty="0">
              <a:solidFill>
                <a:schemeClr val="bg2"/>
              </a:solidFill>
            </a:endParaRPr>
          </a:p>
          <a:p>
            <a:r>
              <a:rPr lang="en-US" sz="2800" dirty="0" err="1">
                <a:solidFill>
                  <a:schemeClr val="bg2"/>
                </a:solidFill>
              </a:rPr>
              <a:t>kubectl</a:t>
            </a:r>
            <a:r>
              <a:rPr lang="en-US" sz="2800" dirty="0">
                <a:solidFill>
                  <a:schemeClr val="bg2"/>
                </a:solidFill>
              </a:rPr>
              <a:t> apply -f </a:t>
            </a:r>
            <a:r>
              <a:rPr lang="en-US" sz="2800" dirty="0">
                <a:solidFill>
                  <a:schemeClr val="bg2"/>
                </a:solidFill>
                <a:hlinkClick r:id="rId4"/>
              </a:rPr>
              <a:t>https://projectcalico.docs.tigera.io/manifests/calico.yaml</a:t>
            </a:r>
            <a:endParaRPr lang="en-US" sz="2800" dirty="0">
              <a:solidFill>
                <a:schemeClr val="bg2"/>
              </a:solidFill>
            </a:endParaRPr>
          </a:p>
          <a:p>
            <a:endParaRPr lang="en-US" sz="2800" dirty="0">
              <a:solidFill>
                <a:schemeClr val="bg2"/>
              </a:solidFill>
            </a:endParaRPr>
          </a:p>
          <a:p>
            <a:endParaRPr lang="en-US" sz="2800" dirty="0">
              <a:solidFill>
                <a:schemeClr val="bg2"/>
              </a:solidFill>
            </a:endParaRPr>
          </a:p>
          <a:p>
            <a:r>
              <a:rPr lang="en-US" sz="2800" dirty="0">
                <a:solidFill>
                  <a:schemeClr val="bg2"/>
                </a:solidFill>
              </a:rPr>
              <a:t>Add worker</a:t>
            </a:r>
          </a:p>
          <a:p>
            <a:endParaRPr lang="en-US" sz="2800" dirty="0">
              <a:solidFill>
                <a:schemeClr val="bg2"/>
              </a:solidFill>
            </a:endParaRPr>
          </a:p>
          <a:p>
            <a:r>
              <a:rPr lang="en-US" sz="2800" dirty="0" err="1">
                <a:solidFill>
                  <a:schemeClr val="bg2"/>
                </a:solidFill>
              </a:rPr>
              <a:t>kubeadm</a:t>
            </a:r>
            <a:r>
              <a:rPr lang="en-US" sz="2800" dirty="0">
                <a:solidFill>
                  <a:schemeClr val="bg2"/>
                </a:solidFill>
              </a:rPr>
              <a:t> token create --print-join-command</a:t>
            </a:r>
          </a:p>
          <a:p>
            <a:endParaRPr lang="en-US" sz="2800" dirty="0">
              <a:solidFill>
                <a:schemeClr val="bg2"/>
              </a:solidFill>
            </a:endParaRPr>
          </a:p>
          <a:p>
            <a:r>
              <a:rPr lang="en-US" sz="2800" dirty="0">
                <a:solidFill>
                  <a:schemeClr val="bg2"/>
                </a:solidFill>
              </a:rPr>
              <a:t>https://github.com/kubernetes/dashboard/blob/master/docs/user/access-control/creating-sample-user.md</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83023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drain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354555" y="2029117"/>
            <a:ext cx="15278100" cy="6986528"/>
          </a:xfrm>
          <a:prstGeom prst="rect">
            <a:avLst/>
          </a:prstGeom>
          <a:noFill/>
        </p:spPr>
        <p:txBody>
          <a:bodyPr wrap="square">
            <a:spAutoFit/>
          </a:bodyPr>
          <a:lstStyle/>
          <a:p>
            <a:r>
              <a:rPr lang="en-US" sz="2800" dirty="0">
                <a:solidFill>
                  <a:schemeClr val="bg2"/>
                </a:solidFill>
              </a:rPr>
              <a:t>In Kubernetes, drain is a command used to safely evict all Pods from a node before doing maintenance (like rebooting, upgrading, or removing the node).</a:t>
            </a:r>
          </a:p>
          <a:p>
            <a:endParaRPr lang="en-US" sz="2800" dirty="0">
              <a:solidFill>
                <a:schemeClr val="bg1">
                  <a:lumMod val="95000"/>
                </a:schemeClr>
              </a:solidFill>
            </a:endParaRPr>
          </a:p>
          <a:p>
            <a:r>
              <a:rPr lang="en-US" sz="2800" b="1" dirty="0">
                <a:solidFill>
                  <a:schemeClr val="bg1">
                    <a:lumMod val="95000"/>
                  </a:schemeClr>
                </a:solidFill>
              </a:rPr>
              <a:t>What happens when you drain a node:</a:t>
            </a:r>
          </a:p>
          <a:p>
            <a:pPr>
              <a:buFont typeface="+mj-lt"/>
              <a:buAutoNum type="arabicPeriod"/>
            </a:pPr>
            <a:r>
              <a:rPr lang="en-US" sz="2800" b="1" dirty="0">
                <a:solidFill>
                  <a:schemeClr val="bg1">
                    <a:lumMod val="95000"/>
                  </a:schemeClr>
                </a:solidFill>
              </a:rPr>
              <a:t>Cordon first</a:t>
            </a:r>
            <a:r>
              <a:rPr lang="en-US" sz="2800" dirty="0">
                <a:solidFill>
                  <a:schemeClr val="bg1">
                    <a:lumMod val="95000"/>
                  </a:schemeClr>
                </a:solidFill>
              </a:rPr>
              <a:t> → The node is marked as </a:t>
            </a:r>
            <a:r>
              <a:rPr lang="en-US" sz="2800" i="1" dirty="0" err="1">
                <a:solidFill>
                  <a:schemeClr val="bg1">
                    <a:lumMod val="95000"/>
                  </a:schemeClr>
                </a:solidFill>
              </a:rPr>
              <a:t>unschedulable</a:t>
            </a:r>
            <a:r>
              <a:rPr lang="en-US" sz="2800" dirty="0">
                <a:solidFill>
                  <a:schemeClr val="bg1">
                    <a:lumMod val="95000"/>
                  </a:schemeClr>
                </a:solidFill>
              </a:rPr>
              <a:t>, so no new Pods will be placed there.</a:t>
            </a:r>
          </a:p>
          <a:p>
            <a:pPr>
              <a:buFont typeface="+mj-lt"/>
              <a:buAutoNum type="arabicPeriod"/>
            </a:pPr>
            <a:r>
              <a:rPr lang="en-US" sz="2800" b="1" dirty="0">
                <a:solidFill>
                  <a:schemeClr val="bg1">
                    <a:lumMod val="95000"/>
                  </a:schemeClr>
                </a:solidFill>
              </a:rPr>
              <a:t>Evict Pods</a:t>
            </a:r>
            <a:r>
              <a:rPr lang="en-US" sz="2800" dirty="0">
                <a:solidFill>
                  <a:schemeClr val="bg1">
                    <a:lumMod val="95000"/>
                  </a:schemeClr>
                </a:solidFill>
              </a:rPr>
              <a:t> → Kubernetes gracefully evicts all regular Pods running on that node (they get rescheduled to other nodes</a:t>
            </a:r>
            <a:r>
              <a:rPr lang="en-US" sz="2800" dirty="0"/>
              <a:t>).</a:t>
            </a:r>
          </a:p>
          <a:p>
            <a:endParaRPr lang="en-US" sz="2800" dirty="0"/>
          </a:p>
          <a:p>
            <a:r>
              <a:rPr lang="en-US" sz="2800" b="1" dirty="0">
                <a:solidFill>
                  <a:schemeClr val="accent1"/>
                </a:solidFill>
              </a:rPr>
              <a:t>How to delete worker nodes?</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drain &lt;node-name&gt; --ignore-</a:t>
            </a:r>
            <a:r>
              <a:rPr lang="en-US" sz="2800" dirty="0" err="1">
                <a:solidFill>
                  <a:schemeClr val="bg2"/>
                </a:solidFill>
              </a:rPr>
              <a:t>daemonsets</a:t>
            </a:r>
            <a:r>
              <a:rPr lang="en-US" sz="2800" dirty="0">
                <a:solidFill>
                  <a:schemeClr val="bg2"/>
                </a:solidFill>
              </a:rPr>
              <a:t> on master node</a:t>
            </a:r>
          </a:p>
          <a:p>
            <a:endParaRPr lang="en-US" sz="2800" dirty="0">
              <a:solidFill>
                <a:schemeClr val="bg2"/>
              </a:solidFill>
            </a:endParaRPr>
          </a:p>
          <a:p>
            <a:r>
              <a:rPr lang="en-US" sz="2800" dirty="0">
                <a:solidFill>
                  <a:schemeClr val="bg2"/>
                </a:solidFill>
              </a:rPr>
              <a:t>On worker that want delete</a:t>
            </a:r>
          </a:p>
          <a:p>
            <a:r>
              <a:rPr lang="en-US" sz="2800" dirty="0" err="1">
                <a:solidFill>
                  <a:schemeClr val="bg2"/>
                </a:solidFill>
              </a:rPr>
              <a:t>kubeadm</a:t>
            </a:r>
            <a:r>
              <a:rPr lang="en-US" sz="2800" dirty="0">
                <a:solidFill>
                  <a:schemeClr val="bg2"/>
                </a:solidFill>
              </a:rPr>
              <a:t> reset</a:t>
            </a:r>
          </a:p>
          <a:p>
            <a:endParaRPr lang="en-US" sz="2800" dirty="0">
              <a:solidFill>
                <a:schemeClr val="bg2"/>
              </a:solidFill>
            </a:endParaRPr>
          </a:p>
          <a:p>
            <a:r>
              <a:rPr lang="en-US" sz="2800" dirty="0" err="1">
                <a:solidFill>
                  <a:schemeClr val="bg2"/>
                </a:solidFill>
              </a:rPr>
              <a:t>kubectl</a:t>
            </a:r>
            <a:r>
              <a:rPr lang="en-US" sz="2800" dirty="0">
                <a:solidFill>
                  <a:schemeClr val="bg2"/>
                </a:solidFill>
              </a:rPr>
              <a:t> delete node &lt;node-name&gt;   on master node</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5478630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CNI</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032381" y="1083202"/>
            <a:ext cx="15278100" cy="10864513"/>
          </a:xfrm>
          <a:prstGeom prst="rect">
            <a:avLst/>
          </a:prstGeom>
          <a:noFill/>
        </p:spPr>
        <p:txBody>
          <a:bodyPr wrap="square">
            <a:spAutoFit/>
          </a:bodyPr>
          <a:lstStyle/>
          <a:p>
            <a:r>
              <a:rPr lang="en-US" sz="2800" dirty="0">
                <a:solidFill>
                  <a:schemeClr val="bg2"/>
                </a:solidFill>
              </a:rPr>
              <a:t>CNI stands for Container Network </a:t>
            </a:r>
            <a:r>
              <a:rPr lang="en-US" sz="2800" dirty="0" err="1">
                <a:solidFill>
                  <a:schemeClr val="bg2"/>
                </a:solidFill>
              </a:rPr>
              <a:t>Interface.It’s</a:t>
            </a:r>
            <a:r>
              <a:rPr lang="en-US" sz="2800" dirty="0">
                <a:solidFill>
                  <a:schemeClr val="bg2"/>
                </a:solidFill>
              </a:rPr>
              <a:t> a standard (and a set of libraries + specifications) for configuring network interfaces in Linux containers. It was originally created by CoreOS and is now a project under the Cloud Native Computing Foundation (CNCF).</a:t>
            </a:r>
          </a:p>
          <a:p>
            <a:endParaRPr lang="en-US" sz="2800" dirty="0">
              <a:solidFill>
                <a:schemeClr val="bg2"/>
              </a:solidFill>
            </a:endParaRPr>
          </a:p>
          <a:p>
            <a:r>
              <a:rPr lang="en-US" sz="2800" dirty="0">
                <a:solidFill>
                  <a:schemeClr val="bg2"/>
                </a:solidFill>
              </a:rPr>
              <a:t>Key points about CNI:</a:t>
            </a:r>
          </a:p>
          <a:p>
            <a:endParaRPr lang="en-US" sz="2800" dirty="0">
              <a:solidFill>
                <a:schemeClr val="bg2"/>
              </a:solidFill>
            </a:endParaRPr>
          </a:p>
          <a:p>
            <a:r>
              <a:rPr lang="en-US" sz="2800" dirty="0">
                <a:solidFill>
                  <a:schemeClr val="bg2"/>
                </a:solidFill>
              </a:rPr>
              <a:t>Purpose: Provides a consistent way for container runtimes (like Kubernetes, </a:t>
            </a:r>
            <a:r>
              <a:rPr lang="en-US" sz="2800" dirty="0" err="1">
                <a:solidFill>
                  <a:schemeClr val="bg2"/>
                </a:solidFill>
              </a:rPr>
              <a:t>containerd</a:t>
            </a:r>
            <a:r>
              <a:rPr lang="en-US" sz="2800" dirty="0">
                <a:solidFill>
                  <a:schemeClr val="bg2"/>
                </a:solidFill>
              </a:rPr>
              <a:t>, CRI-O) to set up networking for containers.</a:t>
            </a:r>
          </a:p>
          <a:p>
            <a:endParaRPr lang="en-US" sz="2800" dirty="0">
              <a:solidFill>
                <a:schemeClr val="bg2"/>
              </a:solidFill>
            </a:endParaRPr>
          </a:p>
          <a:p>
            <a:r>
              <a:rPr lang="en-US" sz="2800" dirty="0">
                <a:solidFill>
                  <a:schemeClr val="bg2"/>
                </a:solidFill>
              </a:rPr>
              <a:t>How it works:</a:t>
            </a:r>
          </a:p>
          <a:p>
            <a:r>
              <a:rPr lang="en-US" sz="2800" dirty="0">
                <a:solidFill>
                  <a:schemeClr val="bg2"/>
                </a:solidFill>
              </a:rPr>
              <a:t>When a container is created, the runtime (e.g., Kubernetes via </a:t>
            </a:r>
            <a:r>
              <a:rPr lang="en-US" sz="2800" dirty="0" err="1">
                <a:solidFill>
                  <a:schemeClr val="bg2"/>
                </a:solidFill>
              </a:rPr>
              <a:t>containerd</a:t>
            </a:r>
            <a:r>
              <a:rPr lang="en-US" sz="2800" dirty="0">
                <a:solidFill>
                  <a:schemeClr val="bg2"/>
                </a:solidFill>
              </a:rPr>
              <a:t>) calls a CNI plugin.</a:t>
            </a:r>
          </a:p>
          <a:p>
            <a:endParaRPr lang="en-US" sz="2800" dirty="0">
              <a:solidFill>
                <a:schemeClr val="bg2"/>
              </a:solidFill>
            </a:endParaRPr>
          </a:p>
          <a:p>
            <a:r>
              <a:rPr lang="en-US" sz="2800" dirty="0">
                <a:solidFill>
                  <a:schemeClr val="bg2"/>
                </a:solidFill>
              </a:rPr>
              <a:t>The plugin assigns an IP address, sets up routes, and connects the container to the host network.</a:t>
            </a:r>
          </a:p>
          <a:p>
            <a:endParaRPr lang="en-US" sz="2800" dirty="0">
              <a:solidFill>
                <a:schemeClr val="bg2"/>
              </a:solidFill>
            </a:endParaRPr>
          </a:p>
          <a:p>
            <a:r>
              <a:rPr lang="en-US" sz="2800" dirty="0">
                <a:solidFill>
                  <a:schemeClr val="bg2"/>
                </a:solidFill>
              </a:rPr>
              <a:t>When the container is deleted, the plugin cleans up (removes the interface and IP).Plugins: CNI itself is just the spec. The actual networking is handled by plugins such </a:t>
            </a:r>
            <a:r>
              <a:rPr lang="en-US" sz="2800" dirty="0" err="1">
                <a:solidFill>
                  <a:schemeClr val="bg2"/>
                </a:solidFill>
              </a:rPr>
              <a:t>as:</a:t>
            </a:r>
            <a:r>
              <a:rPr lang="en-US" sz="2800" dirty="0" err="1">
                <a:solidFill>
                  <a:srgbClr val="FF0000"/>
                </a:solidFill>
              </a:rPr>
              <a:t>Flannel</a:t>
            </a:r>
            <a:r>
              <a:rPr lang="en-US" sz="2800" dirty="0">
                <a:solidFill>
                  <a:srgbClr val="FF0000"/>
                </a:solidFill>
              </a:rPr>
              <a:t>  Calico Cilium  Weave Net</a:t>
            </a:r>
          </a:p>
          <a:p>
            <a:r>
              <a:rPr lang="en-US" sz="2800" dirty="0">
                <a:solidFill>
                  <a:schemeClr val="bg2"/>
                </a:solidFill>
              </a:rPr>
              <a:t>Why important in Kubernetes: Kubernetes doesn’t implement networking itself; it relies on CNI plugins to provide Pod-to-Pod communication, load balancing, and sometimes network policies.</a:t>
            </a:r>
          </a:p>
          <a:p>
            <a:endParaRPr lang="en-US" sz="2800" dirty="0">
              <a:solidFill>
                <a:schemeClr val="bg2"/>
              </a:solidFill>
            </a:endParaRPr>
          </a:p>
          <a:p>
            <a:r>
              <a:rPr lang="en-US" sz="2800" dirty="0">
                <a:solidFill>
                  <a:schemeClr val="bg2"/>
                </a:solidFill>
              </a:rPr>
              <a:t>In short: CNI is the standard interface that allows Kubernetes (and other runtimes) to “plug in” different networking solutions for containers.</a:t>
            </a:r>
          </a:p>
          <a:p>
            <a:endParaRPr lang="en-US" sz="2800" dirty="0">
              <a:solidFill>
                <a:schemeClr val="bg2"/>
              </a:solidFill>
            </a:endParaRP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5982959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err="1">
                <a:solidFill>
                  <a:schemeClr val="accent1"/>
                </a:solidFill>
              </a:rPr>
              <a:t>DaemonSet</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555641"/>
          </a:xfrm>
          <a:prstGeom prst="rect">
            <a:avLst/>
          </a:prstGeom>
          <a:noFill/>
        </p:spPr>
        <p:txBody>
          <a:bodyPr wrap="square">
            <a:spAutoFit/>
          </a:bodyPr>
          <a:lstStyle/>
          <a:p>
            <a:r>
              <a:rPr lang="en-US" sz="2800" dirty="0">
                <a:solidFill>
                  <a:schemeClr val="bg1">
                    <a:lumMod val="95000"/>
                  </a:schemeClr>
                </a:solidFill>
              </a:rPr>
              <a:t>In Kubernetes, a </a:t>
            </a:r>
            <a:r>
              <a:rPr lang="en-US" sz="2800" b="1" dirty="0" err="1">
                <a:solidFill>
                  <a:schemeClr val="bg1">
                    <a:lumMod val="95000"/>
                  </a:schemeClr>
                </a:solidFill>
              </a:rPr>
              <a:t>DaemonSet</a:t>
            </a:r>
            <a:r>
              <a:rPr lang="en-US" sz="2800" dirty="0">
                <a:solidFill>
                  <a:schemeClr val="bg1">
                    <a:lumMod val="95000"/>
                  </a:schemeClr>
                </a:solidFill>
              </a:rPr>
              <a:t> is a type of workload controller that ensures a copy of a Pod runs </a:t>
            </a:r>
            <a:r>
              <a:rPr lang="en-US" sz="2800" b="1" dirty="0">
                <a:solidFill>
                  <a:schemeClr val="bg1">
                    <a:lumMod val="95000"/>
                  </a:schemeClr>
                </a:solidFill>
              </a:rPr>
              <a:t>on every (or some) node in the cluster</a:t>
            </a:r>
            <a:r>
              <a:rPr lang="en-US" sz="2800" dirty="0">
                <a:solidFill>
                  <a:schemeClr val="bg1">
                    <a:lumMod val="95000"/>
                  </a:schemeClr>
                </a:solidFill>
              </a:rPr>
              <a:t>.</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2"/>
                </a:solidFill>
              </a:rPr>
              <a:t>Key Points about </a:t>
            </a:r>
            <a:r>
              <a:rPr lang="en-US" sz="2800" dirty="0" err="1">
                <a:solidFill>
                  <a:schemeClr val="bg2"/>
                </a:solidFill>
              </a:rPr>
              <a:t>DaemonSet</a:t>
            </a:r>
            <a:r>
              <a:rPr lang="en-US" sz="2800" dirty="0">
                <a:solidFill>
                  <a:schemeClr val="bg2"/>
                </a:solidFill>
              </a:rPr>
              <a:t>:</a:t>
            </a:r>
          </a:p>
          <a:p>
            <a:endParaRPr lang="en-US" sz="2800" dirty="0">
              <a:solidFill>
                <a:schemeClr val="bg2"/>
              </a:solidFill>
            </a:endParaRPr>
          </a:p>
          <a:p>
            <a:r>
              <a:rPr lang="en-US" sz="2800" dirty="0">
                <a:solidFill>
                  <a:schemeClr val="bg2"/>
                </a:solidFill>
              </a:rPr>
              <a:t>Purpose: Deploy Pods that need to run on all nodes (or a selected group of nodes).</a:t>
            </a:r>
          </a:p>
          <a:p>
            <a:endParaRPr lang="en-US" sz="2800" dirty="0">
              <a:solidFill>
                <a:schemeClr val="bg2"/>
              </a:solidFill>
            </a:endParaRPr>
          </a:p>
          <a:p>
            <a:r>
              <a:rPr lang="en-US" sz="2800" dirty="0" err="1">
                <a:solidFill>
                  <a:schemeClr val="bg2"/>
                </a:solidFill>
              </a:rPr>
              <a:t>Examples:Logging</a:t>
            </a:r>
            <a:r>
              <a:rPr lang="en-US" sz="2800" dirty="0">
                <a:solidFill>
                  <a:schemeClr val="bg2"/>
                </a:solidFill>
              </a:rPr>
              <a:t> agents (e.g., </a:t>
            </a:r>
            <a:r>
              <a:rPr lang="en-US" sz="2800" dirty="0" err="1">
                <a:solidFill>
                  <a:schemeClr val="bg2"/>
                </a:solidFill>
              </a:rPr>
              <a:t>Fluentd</a:t>
            </a:r>
            <a:r>
              <a:rPr lang="en-US" sz="2800" dirty="0">
                <a:solidFill>
                  <a:schemeClr val="bg2"/>
                </a:solidFill>
              </a:rPr>
              <a:t>, </a:t>
            </a:r>
            <a:r>
              <a:rPr lang="en-US" sz="2800" dirty="0" err="1">
                <a:solidFill>
                  <a:schemeClr val="bg2"/>
                </a:solidFill>
              </a:rPr>
              <a:t>Filebeat</a:t>
            </a:r>
            <a:r>
              <a:rPr lang="en-US" sz="2800" dirty="0">
                <a:solidFill>
                  <a:schemeClr val="bg2"/>
                </a:solidFill>
              </a:rPr>
              <a:t>).Monitoring agents (e.g., Prometheus Node Exporter, Datadog Agent).</a:t>
            </a:r>
          </a:p>
          <a:p>
            <a:r>
              <a:rPr lang="en-US" sz="2800" dirty="0">
                <a:solidFill>
                  <a:schemeClr val="bg2"/>
                </a:solidFill>
              </a:rPr>
              <a:t>Networking components (e.g., CNI plugins like Calico or Cilium).</a:t>
            </a:r>
          </a:p>
          <a:p>
            <a:endParaRPr lang="en-US" sz="2800" dirty="0">
              <a:solidFill>
                <a:schemeClr val="bg2"/>
              </a:solidFill>
            </a:endParaRPr>
          </a:p>
          <a:p>
            <a:r>
              <a:rPr lang="en-US" sz="2800" dirty="0" err="1">
                <a:solidFill>
                  <a:schemeClr val="bg2"/>
                </a:solidFill>
              </a:rPr>
              <a:t>Behavior:When</a:t>
            </a:r>
            <a:r>
              <a:rPr lang="en-US" sz="2800" dirty="0">
                <a:solidFill>
                  <a:schemeClr val="bg2"/>
                </a:solidFill>
              </a:rPr>
              <a:t> a new node is added → </a:t>
            </a:r>
            <a:r>
              <a:rPr lang="en-US" sz="2800" dirty="0" err="1">
                <a:solidFill>
                  <a:schemeClr val="bg2"/>
                </a:solidFill>
              </a:rPr>
              <a:t>DaemonSet</a:t>
            </a:r>
            <a:r>
              <a:rPr lang="en-US" sz="2800" dirty="0">
                <a:solidFill>
                  <a:schemeClr val="bg2"/>
                </a:solidFill>
              </a:rPr>
              <a:t> automatically starts a Pod on it.</a:t>
            </a:r>
          </a:p>
          <a:p>
            <a:r>
              <a:rPr lang="en-US" sz="2800" dirty="0">
                <a:solidFill>
                  <a:schemeClr val="bg2"/>
                </a:solidFill>
              </a:rPr>
              <a:t>When a node is removed → The </a:t>
            </a:r>
            <a:r>
              <a:rPr lang="en-US" sz="2800" dirty="0" err="1">
                <a:solidFill>
                  <a:schemeClr val="bg2"/>
                </a:solidFill>
              </a:rPr>
              <a:t>DaemonSet</a:t>
            </a:r>
            <a:r>
              <a:rPr lang="en-US" sz="2800" dirty="0">
                <a:solidFill>
                  <a:schemeClr val="bg2"/>
                </a:solidFill>
              </a:rPr>
              <a:t> Pod is also removed.</a:t>
            </a:r>
          </a:p>
          <a:p>
            <a:endParaRPr lang="en-US" sz="2800" dirty="0">
              <a:solidFill>
                <a:schemeClr val="bg2"/>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5827848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Add labels to </a:t>
            </a:r>
            <a:r>
              <a:rPr lang="en-US" sz="3200" i="1" dirty="0" err="1">
                <a:solidFill>
                  <a:schemeClr val="accent1"/>
                </a:solidFill>
              </a:rPr>
              <a:t>ndoes</a:t>
            </a:r>
            <a:endParaRPr lang="en-US" sz="3200" i="1" dirty="0">
              <a:solidFill>
                <a:schemeClr val="accent1"/>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5262979"/>
          </a:xfrm>
          <a:prstGeom prst="rect">
            <a:avLst/>
          </a:prstGeom>
          <a:noFill/>
        </p:spPr>
        <p:txBody>
          <a:bodyPr wrap="square">
            <a:spAutoFit/>
          </a:bodyPr>
          <a:lstStyle/>
          <a:p>
            <a:r>
              <a:rPr lang="en-US" sz="2800" dirty="0" err="1">
                <a:solidFill>
                  <a:schemeClr val="bg1">
                    <a:lumMod val="95000"/>
                  </a:schemeClr>
                </a:solidFill>
              </a:rPr>
              <a:t>kubectl</a:t>
            </a:r>
            <a:r>
              <a:rPr lang="en-US" sz="2800" dirty="0">
                <a:solidFill>
                  <a:schemeClr val="bg1">
                    <a:lumMod val="95000"/>
                  </a:schemeClr>
                </a:solidFill>
              </a:rPr>
              <a:t> get nodes --show-labels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err="1">
                <a:solidFill>
                  <a:schemeClr val="bg1">
                    <a:lumMod val="95000"/>
                  </a:schemeClr>
                </a:solidFill>
              </a:rPr>
              <a:t>kubectl</a:t>
            </a:r>
            <a:r>
              <a:rPr lang="en-US" sz="2800" dirty="0">
                <a:solidFill>
                  <a:schemeClr val="bg1">
                    <a:lumMod val="95000"/>
                  </a:schemeClr>
                </a:solidFill>
              </a:rPr>
              <a:t> label node worker1 role=worker</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Add bash </a:t>
            </a:r>
            <a:r>
              <a:rPr lang="en-US" sz="2800" dirty="0" err="1">
                <a:solidFill>
                  <a:schemeClr val="bg1">
                    <a:lumMod val="95000"/>
                  </a:schemeClr>
                </a:solidFill>
              </a:rPr>
              <a:t>completeion</a:t>
            </a:r>
            <a:r>
              <a:rPr lang="en-US" sz="2800" dirty="0">
                <a:solidFill>
                  <a:schemeClr val="bg1">
                    <a:lumMod val="95000"/>
                  </a:schemeClr>
                </a:solidFill>
              </a:rPr>
              <a:t> on </a:t>
            </a:r>
            <a:r>
              <a:rPr lang="en-US" sz="2800" dirty="0" err="1">
                <a:solidFill>
                  <a:schemeClr val="bg1">
                    <a:lumMod val="95000"/>
                  </a:schemeClr>
                </a:solidFill>
              </a:rPr>
              <a:t>kuber</a:t>
            </a:r>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 </a:t>
            </a:r>
            <a:r>
              <a:rPr lang="en-US" sz="2800" dirty="0">
                <a:solidFill>
                  <a:schemeClr val="bg1">
                    <a:lumMod val="95000"/>
                  </a:schemeClr>
                </a:solidFill>
                <a:hlinkClick r:id="rId4"/>
              </a:rPr>
              <a:t>https://kubernetes.io/docs/tasks/tools/install-kubectl-linux/#enable-shell-autocompletion</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4538679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phase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8279190"/>
          </a:xfrm>
          <a:prstGeom prst="rect">
            <a:avLst/>
          </a:prstGeom>
          <a:noFill/>
        </p:spPr>
        <p:txBody>
          <a:bodyPr wrap="square">
            <a:spAutoFit/>
          </a:bodyPr>
          <a:lstStyle/>
          <a:p>
            <a:r>
              <a:rPr lang="en-US" sz="2800" dirty="0">
                <a:solidFill>
                  <a:schemeClr val="bg1">
                    <a:lumMod val="95000"/>
                  </a:schemeClr>
                </a:solidFill>
              </a:rPr>
              <a:t>1-Pending:</a:t>
            </a:r>
          </a:p>
          <a:p>
            <a:r>
              <a:rPr lang="en-US" sz="2800" dirty="0">
                <a:solidFill>
                  <a:schemeClr val="bg1">
                    <a:lumMod val="95000"/>
                  </a:schemeClr>
                </a:solidFill>
              </a:rPr>
              <a:t>The Pod has been accepted by the cluster, but not all containers are running </a:t>
            </a:r>
            <a:r>
              <a:rPr lang="en-US" sz="2800" dirty="0" err="1">
                <a:solidFill>
                  <a:schemeClr val="bg1">
                    <a:lumMod val="95000"/>
                  </a:schemeClr>
                </a:solidFill>
              </a:rPr>
              <a:t>yet.This</a:t>
            </a:r>
            <a:r>
              <a:rPr lang="en-US" sz="2800" dirty="0">
                <a:solidFill>
                  <a:schemeClr val="bg1">
                    <a:lumMod val="95000"/>
                  </a:schemeClr>
                </a:solidFill>
              </a:rPr>
              <a:t> includes time waiting for images to download or for a node to be assigned.</a:t>
            </a:r>
          </a:p>
          <a:p>
            <a:endParaRPr lang="en-US" sz="2800" dirty="0">
              <a:solidFill>
                <a:schemeClr val="bg1">
                  <a:lumMod val="95000"/>
                </a:schemeClr>
              </a:solidFill>
            </a:endParaRPr>
          </a:p>
          <a:p>
            <a:r>
              <a:rPr lang="en-US" sz="2800" dirty="0">
                <a:solidFill>
                  <a:schemeClr val="bg1">
                    <a:lumMod val="95000"/>
                  </a:schemeClr>
                </a:solidFill>
              </a:rPr>
              <a:t>2-Running: </a:t>
            </a:r>
          </a:p>
          <a:p>
            <a:r>
              <a:rPr lang="en-US" sz="2800" dirty="0">
                <a:solidFill>
                  <a:schemeClr val="bg1">
                    <a:lumMod val="95000"/>
                  </a:schemeClr>
                </a:solidFill>
              </a:rPr>
              <a:t>The Pod is scheduled on a node, and all containers are </a:t>
            </a:r>
            <a:r>
              <a:rPr lang="en-US" sz="2800" dirty="0" err="1">
                <a:solidFill>
                  <a:schemeClr val="bg1">
                    <a:lumMod val="95000"/>
                  </a:schemeClr>
                </a:solidFill>
              </a:rPr>
              <a:t>created.At</a:t>
            </a:r>
            <a:r>
              <a:rPr lang="en-US" sz="2800" dirty="0">
                <a:solidFill>
                  <a:schemeClr val="bg1">
                    <a:lumMod val="95000"/>
                  </a:schemeClr>
                </a:solidFill>
              </a:rPr>
              <a:t> least one container is still running, or is restarting.</a:t>
            </a:r>
          </a:p>
          <a:p>
            <a:endParaRPr lang="en-US" sz="2800" dirty="0">
              <a:solidFill>
                <a:schemeClr val="bg1">
                  <a:lumMod val="95000"/>
                </a:schemeClr>
              </a:solidFill>
            </a:endParaRPr>
          </a:p>
          <a:p>
            <a:r>
              <a:rPr lang="en-US" sz="2800" dirty="0">
                <a:solidFill>
                  <a:schemeClr val="bg1">
                    <a:lumMod val="95000"/>
                  </a:schemeClr>
                </a:solidFill>
              </a:rPr>
              <a:t>3-Succeeded: </a:t>
            </a:r>
          </a:p>
          <a:p>
            <a:r>
              <a:rPr lang="en-US" sz="2800" dirty="0">
                <a:solidFill>
                  <a:schemeClr val="bg1">
                    <a:lumMod val="95000"/>
                  </a:schemeClr>
                </a:solidFill>
              </a:rPr>
              <a:t>All containers in the Pod exited successfully (exit code 0).They don’t restart. Often used for short-lived jobs.</a:t>
            </a:r>
          </a:p>
          <a:p>
            <a:endParaRPr lang="en-US" sz="2800" dirty="0">
              <a:solidFill>
                <a:schemeClr val="bg1">
                  <a:lumMod val="95000"/>
                </a:schemeClr>
              </a:solidFill>
            </a:endParaRPr>
          </a:p>
          <a:p>
            <a:r>
              <a:rPr lang="en-US" sz="2800" dirty="0">
                <a:solidFill>
                  <a:schemeClr val="bg1">
                    <a:lumMod val="95000"/>
                  </a:schemeClr>
                </a:solidFill>
              </a:rPr>
              <a:t>4-Failed: </a:t>
            </a:r>
          </a:p>
          <a:p>
            <a:r>
              <a:rPr lang="en-US" sz="2800" dirty="0">
                <a:solidFill>
                  <a:schemeClr val="bg1">
                    <a:lumMod val="95000"/>
                  </a:schemeClr>
                </a:solidFill>
              </a:rPr>
              <a:t>All containers have terminated, and at least one container failed (non-zero exit code or killed by the system).</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5-Unknown:</a:t>
            </a:r>
          </a:p>
          <a:p>
            <a:r>
              <a:rPr lang="en-US" sz="2800" dirty="0">
                <a:solidFill>
                  <a:schemeClr val="bg1">
                    <a:lumMod val="95000"/>
                  </a:schemeClr>
                </a:solidFill>
              </a:rPr>
              <a:t> The Pod’s state can’t be determined (usually because the node can’t be reached).</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2782435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50395"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phase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pic>
        <p:nvPicPr>
          <p:cNvPr id="2050" name="Picture 2" descr="No alternative text description for this image">
            <a:extLst>
              <a:ext uri="{FF2B5EF4-FFF2-40B4-BE49-F238E27FC236}">
                <a16:creationId xmlns:a16="http://schemas.microsoft.com/office/drawing/2014/main" id="{7AE2DBAC-43ED-254A-2F5D-FD3B08DBF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27" y="1232910"/>
            <a:ext cx="17130289" cy="859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7192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condition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1">
                    <a:lumMod val="95000"/>
                  </a:schemeClr>
                </a:solidFill>
              </a:rPr>
              <a:t>Absolutely! Pod conditions are more detailed than Pod phases. While phases give a high-level lifecycle status (Pending, Running, Succeeded, Failed, Unknown), conditions describe specific aspects of a Pod’s state.</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graphicFrame>
        <p:nvGraphicFramePr>
          <p:cNvPr id="6" name="Table 5">
            <a:extLst>
              <a:ext uri="{FF2B5EF4-FFF2-40B4-BE49-F238E27FC236}">
                <a16:creationId xmlns:a16="http://schemas.microsoft.com/office/drawing/2014/main" id="{F5056075-30AF-5DEC-C07C-5AE404B53DDA}"/>
              </a:ext>
            </a:extLst>
          </p:cNvPr>
          <p:cNvGraphicFramePr>
            <a:graphicFrameLocks noGrp="1"/>
          </p:cNvGraphicFramePr>
          <p:nvPr>
            <p:extLst>
              <p:ext uri="{D42A27DB-BD31-4B8C-83A1-F6EECF244321}">
                <p14:modId xmlns:p14="http://schemas.microsoft.com/office/powerpoint/2010/main" val="1131256320"/>
              </p:ext>
            </p:extLst>
          </p:nvPr>
        </p:nvGraphicFramePr>
        <p:xfrm>
          <a:off x="859005" y="3602593"/>
          <a:ext cx="13930146" cy="4663977"/>
        </p:xfrm>
        <a:graphic>
          <a:graphicData uri="http://schemas.openxmlformats.org/drawingml/2006/table">
            <a:tbl>
              <a:tblPr/>
              <a:tblGrid>
                <a:gridCol w="6965073">
                  <a:extLst>
                    <a:ext uri="{9D8B030D-6E8A-4147-A177-3AD203B41FA5}">
                      <a16:colId xmlns:a16="http://schemas.microsoft.com/office/drawing/2014/main" val="2593340780"/>
                    </a:ext>
                  </a:extLst>
                </a:gridCol>
                <a:gridCol w="6965073">
                  <a:extLst>
                    <a:ext uri="{9D8B030D-6E8A-4147-A177-3AD203B41FA5}">
                      <a16:colId xmlns:a16="http://schemas.microsoft.com/office/drawing/2014/main" val="2070959818"/>
                    </a:ext>
                  </a:extLst>
                </a:gridCol>
              </a:tblGrid>
              <a:tr h="924739">
                <a:tc>
                  <a:txBody>
                    <a:bodyPr/>
                    <a:lstStyle/>
                    <a:p>
                      <a:r>
                        <a:rPr lang="en-US" sz="2800">
                          <a:solidFill>
                            <a:schemeClr val="bg1">
                              <a:lumMod val="95000"/>
                            </a:schemeClr>
                          </a:solidFill>
                        </a:rPr>
                        <a:t>Condition</a:t>
                      </a:r>
                    </a:p>
                  </a:txBody>
                  <a:tcPr anchor="ctr">
                    <a:lnL>
                      <a:noFill/>
                    </a:lnL>
                    <a:lnR>
                      <a:noFill/>
                    </a:lnR>
                    <a:lnT>
                      <a:noFill/>
                    </a:lnT>
                    <a:lnB>
                      <a:noFill/>
                    </a:lnB>
                  </a:tcPr>
                </a:tc>
                <a:tc>
                  <a:txBody>
                    <a:bodyPr/>
                    <a:lstStyle/>
                    <a:p>
                      <a:r>
                        <a:rPr lang="en-US" sz="2800" dirty="0">
                          <a:solidFill>
                            <a:schemeClr val="bg1">
                              <a:lumMod val="95000"/>
                            </a:schemeClr>
                          </a:solidFill>
                        </a:rPr>
                        <a:t>Meaning</a:t>
                      </a:r>
                    </a:p>
                  </a:txBody>
                  <a:tcPr anchor="ctr">
                    <a:lnL>
                      <a:noFill/>
                    </a:lnL>
                    <a:lnR>
                      <a:noFill/>
                    </a:lnR>
                    <a:lnT>
                      <a:noFill/>
                    </a:lnT>
                    <a:lnB>
                      <a:noFill/>
                    </a:lnB>
                  </a:tcPr>
                </a:tc>
                <a:extLst>
                  <a:ext uri="{0D108BD9-81ED-4DB2-BD59-A6C34878D82A}">
                    <a16:rowId xmlns:a16="http://schemas.microsoft.com/office/drawing/2014/main" val="833524396"/>
                  </a:ext>
                </a:extLst>
              </a:tr>
              <a:tr h="924739">
                <a:tc>
                  <a:txBody>
                    <a:bodyPr/>
                    <a:lstStyle/>
                    <a:p>
                      <a:r>
                        <a:rPr lang="en-US" sz="2800" b="1">
                          <a:solidFill>
                            <a:schemeClr val="bg1">
                              <a:lumMod val="95000"/>
                            </a:schemeClr>
                          </a:solidFill>
                        </a:rPr>
                        <a:t>Ready</a:t>
                      </a:r>
                      <a:endParaRPr lang="en-US" sz="280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the Pod is ready to serve traffic.</a:t>
                      </a:r>
                    </a:p>
                  </a:txBody>
                  <a:tcPr anchor="ctr">
                    <a:lnL>
                      <a:noFill/>
                    </a:lnL>
                    <a:lnR>
                      <a:noFill/>
                    </a:lnR>
                    <a:lnT>
                      <a:noFill/>
                    </a:lnT>
                    <a:lnB>
                      <a:noFill/>
                    </a:lnB>
                  </a:tcPr>
                </a:tc>
                <a:extLst>
                  <a:ext uri="{0D108BD9-81ED-4DB2-BD59-A6C34878D82A}">
                    <a16:rowId xmlns:a16="http://schemas.microsoft.com/office/drawing/2014/main" val="2727141197"/>
                  </a:ext>
                </a:extLst>
              </a:tr>
              <a:tr h="924739">
                <a:tc>
                  <a:txBody>
                    <a:bodyPr/>
                    <a:lstStyle/>
                    <a:p>
                      <a:r>
                        <a:rPr lang="en-US" sz="2800" b="1" dirty="0">
                          <a:solidFill>
                            <a:schemeClr val="bg1">
                              <a:lumMod val="95000"/>
                            </a:schemeClr>
                          </a:solidFill>
                        </a:rPr>
                        <a:t>Initialized</a:t>
                      </a:r>
                      <a:endParaRPr lang="en-US" sz="2800" dirty="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all </a:t>
                      </a:r>
                      <a:r>
                        <a:rPr lang="en-US" sz="2800" dirty="0" err="1">
                          <a:solidFill>
                            <a:schemeClr val="bg1">
                              <a:lumMod val="95000"/>
                            </a:schemeClr>
                          </a:solidFill>
                        </a:rPr>
                        <a:t>init</a:t>
                      </a:r>
                      <a:r>
                        <a:rPr lang="en-US" sz="2800" dirty="0">
                          <a:solidFill>
                            <a:schemeClr val="bg1">
                              <a:lumMod val="95000"/>
                            </a:schemeClr>
                          </a:solidFill>
                        </a:rPr>
                        <a:t> containers have completed successfully.</a:t>
                      </a:r>
                    </a:p>
                  </a:txBody>
                  <a:tcPr anchor="ctr">
                    <a:lnL>
                      <a:noFill/>
                    </a:lnL>
                    <a:lnR>
                      <a:noFill/>
                    </a:lnR>
                    <a:lnT>
                      <a:noFill/>
                    </a:lnT>
                    <a:lnB>
                      <a:noFill/>
                    </a:lnB>
                  </a:tcPr>
                </a:tc>
                <a:extLst>
                  <a:ext uri="{0D108BD9-81ED-4DB2-BD59-A6C34878D82A}">
                    <a16:rowId xmlns:a16="http://schemas.microsoft.com/office/drawing/2014/main" val="3458532179"/>
                  </a:ext>
                </a:extLst>
              </a:tr>
              <a:tr h="924739">
                <a:tc>
                  <a:txBody>
                    <a:bodyPr/>
                    <a:lstStyle/>
                    <a:p>
                      <a:r>
                        <a:rPr lang="en-US" sz="2800" b="1">
                          <a:solidFill>
                            <a:schemeClr val="bg1">
                              <a:lumMod val="95000"/>
                            </a:schemeClr>
                          </a:solidFill>
                        </a:rPr>
                        <a:t>ContainersReady</a:t>
                      </a:r>
                      <a:endParaRPr lang="en-US" sz="280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all main containers in the Pod are ready.</a:t>
                      </a:r>
                    </a:p>
                  </a:txBody>
                  <a:tcPr anchor="ctr">
                    <a:lnL>
                      <a:noFill/>
                    </a:lnL>
                    <a:lnR>
                      <a:noFill/>
                    </a:lnR>
                    <a:lnT>
                      <a:noFill/>
                    </a:lnT>
                    <a:lnB>
                      <a:noFill/>
                    </a:lnB>
                  </a:tcPr>
                </a:tc>
                <a:extLst>
                  <a:ext uri="{0D108BD9-81ED-4DB2-BD59-A6C34878D82A}">
                    <a16:rowId xmlns:a16="http://schemas.microsoft.com/office/drawing/2014/main" val="825001360"/>
                  </a:ext>
                </a:extLst>
              </a:tr>
              <a:tr h="924739">
                <a:tc>
                  <a:txBody>
                    <a:bodyPr/>
                    <a:lstStyle/>
                    <a:p>
                      <a:r>
                        <a:rPr lang="en-US" sz="2800" b="1">
                          <a:solidFill>
                            <a:schemeClr val="bg1">
                              <a:lumMod val="95000"/>
                            </a:schemeClr>
                          </a:solidFill>
                        </a:rPr>
                        <a:t>PodScheduled</a:t>
                      </a:r>
                      <a:endParaRPr lang="en-US" sz="2800">
                        <a:solidFill>
                          <a:schemeClr val="bg1">
                            <a:lumMod val="95000"/>
                          </a:schemeClr>
                        </a:solidFill>
                      </a:endParaRPr>
                    </a:p>
                  </a:txBody>
                  <a:tcPr anchor="ctr">
                    <a:lnL>
                      <a:noFill/>
                    </a:lnL>
                    <a:lnR>
                      <a:noFill/>
                    </a:lnR>
                    <a:lnT>
                      <a:noFill/>
                    </a:lnT>
                    <a:lnB>
                      <a:noFill/>
                    </a:lnB>
                  </a:tcPr>
                </a:tc>
                <a:tc>
                  <a:txBody>
                    <a:bodyPr/>
                    <a:lstStyle/>
                    <a:p>
                      <a:r>
                        <a:rPr lang="en-US" sz="2800" dirty="0">
                          <a:solidFill>
                            <a:schemeClr val="bg1">
                              <a:lumMod val="95000"/>
                            </a:schemeClr>
                          </a:solidFill>
                        </a:rPr>
                        <a:t>True if the Pod has been scheduled to a node.</a:t>
                      </a:r>
                    </a:p>
                  </a:txBody>
                  <a:tcPr anchor="ctr">
                    <a:lnL>
                      <a:noFill/>
                    </a:lnL>
                    <a:lnR>
                      <a:noFill/>
                    </a:lnR>
                    <a:lnT>
                      <a:noFill/>
                    </a:lnT>
                    <a:lnB>
                      <a:noFill/>
                    </a:lnB>
                  </a:tcPr>
                </a:tc>
                <a:extLst>
                  <a:ext uri="{0D108BD9-81ED-4DB2-BD59-A6C34878D82A}">
                    <a16:rowId xmlns:a16="http://schemas.microsoft.com/office/drawing/2014/main" val="196541922"/>
                  </a:ext>
                </a:extLst>
              </a:tr>
            </a:tbl>
          </a:graphicData>
        </a:graphic>
      </p:graphicFrame>
    </p:spTree>
    <p:extLst>
      <p:ext uri="{BB962C8B-B14F-4D97-AF65-F5344CB8AC3E}">
        <p14:creationId xmlns:p14="http://schemas.microsoft.com/office/powerpoint/2010/main" val="12721676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health check</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124754"/>
          </a:xfrm>
          <a:prstGeom prst="rect">
            <a:avLst/>
          </a:prstGeom>
          <a:noFill/>
        </p:spPr>
        <p:txBody>
          <a:bodyPr wrap="square">
            <a:spAutoFit/>
          </a:bodyPr>
          <a:lstStyle/>
          <a:p>
            <a:r>
              <a:rPr lang="en-US" sz="2800" dirty="0">
                <a:solidFill>
                  <a:schemeClr val="bg1">
                    <a:lumMod val="95000"/>
                  </a:schemeClr>
                </a:solidFill>
              </a:rPr>
              <a:t>1️⃣ Liveness </a:t>
            </a:r>
            <a:r>
              <a:rPr lang="en-US" sz="2800" dirty="0" err="1">
                <a:solidFill>
                  <a:schemeClr val="bg1">
                    <a:lumMod val="95000"/>
                  </a:schemeClr>
                </a:solidFill>
              </a:rPr>
              <a:t>ProbeChecks</a:t>
            </a:r>
            <a:r>
              <a:rPr lang="en-US" sz="2800" dirty="0">
                <a:solidFill>
                  <a:schemeClr val="bg1">
                    <a:lumMod val="95000"/>
                  </a:schemeClr>
                </a:solidFill>
              </a:rPr>
              <a:t> if the container is </a:t>
            </a:r>
            <a:r>
              <a:rPr lang="en-US" sz="2800" dirty="0" err="1">
                <a:solidFill>
                  <a:schemeClr val="bg1">
                    <a:lumMod val="95000"/>
                  </a:schemeClr>
                </a:solidFill>
              </a:rPr>
              <a:t>alive.If</a:t>
            </a:r>
            <a:r>
              <a:rPr lang="en-US" sz="2800" dirty="0">
                <a:solidFill>
                  <a:schemeClr val="bg1">
                    <a:lumMod val="95000"/>
                  </a:schemeClr>
                </a:solidFill>
              </a:rPr>
              <a:t> it fails, Kubernetes restarts the </a:t>
            </a:r>
            <a:r>
              <a:rPr lang="en-US" sz="2800" dirty="0" err="1">
                <a:solidFill>
                  <a:schemeClr val="bg1">
                    <a:lumMod val="95000"/>
                  </a:schemeClr>
                </a:solidFill>
              </a:rPr>
              <a:t>container.Useful</a:t>
            </a:r>
            <a:r>
              <a:rPr lang="en-US" sz="2800" dirty="0">
                <a:solidFill>
                  <a:schemeClr val="bg1">
                    <a:lumMod val="95000"/>
                  </a:schemeClr>
                </a:solidFill>
              </a:rPr>
              <a:t> for detecting situations like deadlocks or processes stuck inside the container.</a:t>
            </a:r>
          </a:p>
          <a:p>
            <a:endParaRPr lang="en-US" sz="2800" dirty="0">
              <a:solidFill>
                <a:schemeClr val="bg1">
                  <a:lumMod val="95000"/>
                </a:schemeClr>
              </a:solidFill>
            </a:endParaRPr>
          </a:p>
          <a:p>
            <a:r>
              <a:rPr lang="en-US" sz="2800" dirty="0">
                <a:solidFill>
                  <a:schemeClr val="bg1">
                    <a:lumMod val="95000"/>
                  </a:schemeClr>
                </a:solidFill>
              </a:rPr>
              <a:t>Example: HTTP liveness </a:t>
            </a:r>
            <a:r>
              <a:rPr lang="en-US" sz="2800" dirty="0" err="1">
                <a:solidFill>
                  <a:schemeClr val="bg1">
                    <a:lumMod val="95000"/>
                  </a:schemeClr>
                </a:solidFill>
              </a:rPr>
              <a:t>probelivenessProbe</a:t>
            </a:r>
            <a:r>
              <a:rPr lang="en-US" sz="2800" dirty="0">
                <a:solidFill>
                  <a:schemeClr val="bg1">
                    <a:lumMod val="95000"/>
                  </a:schemeClr>
                </a:solidFill>
              </a:rPr>
              <a:t>:  </a:t>
            </a:r>
            <a:r>
              <a:rPr lang="en-US" sz="2800" dirty="0" err="1">
                <a:solidFill>
                  <a:schemeClr val="bg1">
                    <a:lumMod val="95000"/>
                  </a:schemeClr>
                </a:solidFill>
              </a:rPr>
              <a:t>httpGet</a:t>
            </a:r>
            <a:r>
              <a:rPr lang="en-US" sz="2800" dirty="0">
                <a:solidFill>
                  <a:schemeClr val="bg1">
                    <a:lumMod val="95000"/>
                  </a:schemeClr>
                </a:solidFill>
              </a:rPr>
              <a:t>:    path: /</a:t>
            </a:r>
            <a:r>
              <a:rPr lang="en-US" sz="2800" dirty="0" err="1">
                <a:solidFill>
                  <a:schemeClr val="bg1">
                    <a:lumMod val="95000"/>
                  </a:schemeClr>
                </a:solidFill>
              </a:rPr>
              <a:t>healthz</a:t>
            </a:r>
            <a:r>
              <a:rPr lang="en-US" sz="2800" dirty="0">
                <a:solidFill>
                  <a:schemeClr val="bg1">
                    <a:lumMod val="95000"/>
                  </a:schemeClr>
                </a:solidFill>
              </a:rPr>
              <a:t>    port: 8080  </a:t>
            </a:r>
            <a:r>
              <a:rPr lang="en-US" sz="2800" dirty="0" err="1">
                <a:solidFill>
                  <a:schemeClr val="bg1">
                    <a:lumMod val="95000"/>
                  </a:schemeClr>
                </a:solidFill>
              </a:rPr>
              <a:t>initialDelaySeconds</a:t>
            </a:r>
            <a:r>
              <a:rPr lang="en-US" sz="2800" dirty="0">
                <a:solidFill>
                  <a:schemeClr val="bg1">
                    <a:lumMod val="95000"/>
                  </a:schemeClr>
                </a:solidFill>
              </a:rPr>
              <a:t>: 10  </a:t>
            </a:r>
            <a:r>
              <a:rPr lang="en-US" sz="2800" dirty="0" err="1">
                <a:solidFill>
                  <a:schemeClr val="bg1">
                    <a:lumMod val="95000"/>
                  </a:schemeClr>
                </a:solidFill>
              </a:rPr>
              <a:t>periodSeconds</a:t>
            </a:r>
            <a:r>
              <a:rPr lang="en-US" sz="2800" dirty="0">
                <a:solidFill>
                  <a:schemeClr val="bg1">
                    <a:lumMod val="95000"/>
                  </a:schemeClr>
                </a:solidFill>
              </a:rPr>
              <a:t>: 5initialDelaySeconds: wait before starting the first </a:t>
            </a:r>
            <a:r>
              <a:rPr lang="en-US" sz="2800" dirty="0" err="1">
                <a:solidFill>
                  <a:schemeClr val="bg1">
                    <a:lumMod val="95000"/>
                  </a:schemeClr>
                </a:solidFill>
              </a:rPr>
              <a:t>check.periodSeconds</a:t>
            </a:r>
            <a:r>
              <a:rPr lang="en-US" sz="2800" dirty="0">
                <a:solidFill>
                  <a:schemeClr val="bg1">
                    <a:lumMod val="95000"/>
                  </a:schemeClr>
                </a:solidFill>
              </a:rPr>
              <a:t>: how often to check.</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2️⃣ Readiness </a:t>
            </a:r>
            <a:r>
              <a:rPr lang="en-US" sz="2800" dirty="0" err="1">
                <a:solidFill>
                  <a:schemeClr val="bg1">
                    <a:lumMod val="95000"/>
                  </a:schemeClr>
                </a:solidFill>
              </a:rPr>
              <a:t>ProbeChecks</a:t>
            </a:r>
            <a:r>
              <a:rPr lang="en-US" sz="2800" dirty="0">
                <a:solidFill>
                  <a:schemeClr val="bg1">
                    <a:lumMod val="95000"/>
                  </a:schemeClr>
                </a:solidFill>
              </a:rPr>
              <a:t> if the container is ready to serve </a:t>
            </a:r>
            <a:r>
              <a:rPr lang="en-US" sz="2800" dirty="0" err="1">
                <a:solidFill>
                  <a:schemeClr val="bg1">
                    <a:lumMod val="95000"/>
                  </a:schemeClr>
                </a:solidFill>
              </a:rPr>
              <a:t>traffic.If</a:t>
            </a:r>
            <a:r>
              <a:rPr lang="en-US" sz="2800" dirty="0">
                <a:solidFill>
                  <a:schemeClr val="bg1">
                    <a:lumMod val="95000"/>
                  </a:schemeClr>
                </a:solidFill>
              </a:rPr>
              <a:t> it fails, Kubernetes removes the Pod from service endpoints, so it stops receiving </a:t>
            </a:r>
            <a:r>
              <a:rPr lang="en-US" sz="2800" dirty="0" err="1">
                <a:solidFill>
                  <a:schemeClr val="bg1">
                    <a:lumMod val="95000"/>
                  </a:schemeClr>
                </a:solidFill>
              </a:rPr>
              <a:t>requests.The</a:t>
            </a:r>
            <a:r>
              <a:rPr lang="en-US" sz="2800" dirty="0">
                <a:solidFill>
                  <a:schemeClr val="bg1">
                    <a:lumMod val="95000"/>
                  </a:schemeClr>
                </a:solidFill>
              </a:rPr>
              <a:t> container is not restarted automatically.</a:t>
            </a:r>
          </a:p>
          <a:p>
            <a:endParaRPr lang="en-US" sz="2800" dirty="0">
              <a:solidFill>
                <a:schemeClr val="bg1">
                  <a:lumMod val="95000"/>
                </a:schemeClr>
              </a:solidFill>
            </a:endParaRPr>
          </a:p>
          <a:p>
            <a:r>
              <a:rPr lang="en-US" sz="2800" dirty="0">
                <a:solidFill>
                  <a:schemeClr val="bg1">
                    <a:lumMod val="95000"/>
                  </a:schemeClr>
                </a:solidFill>
              </a:rPr>
              <a:t>Example: TCP readiness </a:t>
            </a:r>
            <a:r>
              <a:rPr lang="en-US" sz="2800" dirty="0" err="1">
                <a:solidFill>
                  <a:schemeClr val="bg1">
                    <a:lumMod val="95000"/>
                  </a:schemeClr>
                </a:solidFill>
              </a:rPr>
              <a:t>probereadinessProbe</a:t>
            </a:r>
            <a:r>
              <a:rPr lang="en-US" sz="2800" dirty="0">
                <a:solidFill>
                  <a:schemeClr val="bg1">
                    <a:lumMod val="95000"/>
                  </a:schemeClr>
                </a:solidFill>
              </a:rPr>
              <a:t>:  </a:t>
            </a:r>
            <a:r>
              <a:rPr lang="en-US" sz="2800" dirty="0" err="1">
                <a:solidFill>
                  <a:schemeClr val="bg1">
                    <a:lumMod val="95000"/>
                  </a:schemeClr>
                </a:solidFill>
              </a:rPr>
              <a:t>tcpSocket</a:t>
            </a:r>
            <a:r>
              <a:rPr lang="en-US" sz="2800" dirty="0">
                <a:solidFill>
                  <a:schemeClr val="bg1">
                    <a:lumMod val="95000"/>
                  </a:schemeClr>
                </a:solidFill>
              </a:rPr>
              <a:t>:    port: 3306  </a:t>
            </a:r>
          </a:p>
          <a:p>
            <a:r>
              <a:rPr lang="en-US" sz="2800" dirty="0" err="1">
                <a:solidFill>
                  <a:schemeClr val="bg1">
                    <a:lumMod val="95000"/>
                  </a:schemeClr>
                </a:solidFill>
              </a:rPr>
              <a:t>initialDelaySeconds</a:t>
            </a:r>
            <a:r>
              <a:rPr lang="en-US" sz="2800" dirty="0">
                <a:solidFill>
                  <a:schemeClr val="bg1">
                    <a:lumMod val="95000"/>
                  </a:schemeClr>
                </a:solidFill>
              </a:rPr>
              <a:t>: 5  </a:t>
            </a:r>
            <a:r>
              <a:rPr lang="en-US" sz="2800" dirty="0" err="1">
                <a:solidFill>
                  <a:schemeClr val="bg1">
                    <a:lumMod val="95000"/>
                  </a:schemeClr>
                </a:solidFill>
              </a:rPr>
              <a:t>periodSeconds</a:t>
            </a:r>
            <a:r>
              <a:rPr lang="en-US" sz="2800" dirty="0">
                <a:solidFill>
                  <a:schemeClr val="bg1">
                    <a:lumMod val="95000"/>
                  </a:schemeClr>
                </a:solidFill>
              </a:rPr>
              <a:t>: 10</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3825894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health check</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986528"/>
          </a:xfrm>
          <a:prstGeom prst="rect">
            <a:avLst/>
          </a:prstGeom>
          <a:noFill/>
        </p:spPr>
        <p:txBody>
          <a:bodyPr wrap="square">
            <a:spAutoFit/>
          </a:bodyPr>
          <a:lstStyle/>
          <a:p>
            <a:r>
              <a:rPr lang="en-US" sz="2800">
                <a:solidFill>
                  <a:schemeClr val="bg1">
                    <a:lumMod val="95000"/>
                  </a:schemeClr>
                </a:solidFill>
              </a:rPr>
              <a:t>apiVersion: v1</a:t>
            </a:r>
          </a:p>
          <a:p>
            <a:r>
              <a:rPr lang="en-US" sz="2800">
                <a:solidFill>
                  <a:schemeClr val="bg1">
                    <a:lumMod val="95000"/>
                  </a:schemeClr>
                </a:solidFill>
              </a:rPr>
              <a:t>kind: Pod</a:t>
            </a:r>
          </a:p>
          <a:p>
            <a:r>
              <a:rPr lang="en-US" sz="2800">
                <a:solidFill>
                  <a:schemeClr val="bg1">
                    <a:lumMod val="95000"/>
                  </a:schemeClr>
                </a:solidFill>
              </a:rPr>
              <a:t>metadata:</a:t>
            </a:r>
          </a:p>
          <a:p>
            <a:r>
              <a:rPr lang="en-US" sz="2800">
                <a:solidFill>
                  <a:schemeClr val="bg1">
                    <a:lumMod val="95000"/>
                  </a:schemeClr>
                </a:solidFill>
              </a:rPr>
              <a:t>  name: nginx-liveness</a:t>
            </a:r>
          </a:p>
          <a:p>
            <a:r>
              <a:rPr lang="en-US" sz="2800">
                <a:solidFill>
                  <a:schemeClr val="bg1">
                    <a:lumMod val="95000"/>
                  </a:schemeClr>
                </a:solidFill>
              </a:rPr>
              <a:t>spec:</a:t>
            </a:r>
          </a:p>
          <a:p>
            <a:r>
              <a:rPr lang="en-US" sz="2800">
                <a:solidFill>
                  <a:schemeClr val="bg1">
                    <a:lumMod val="95000"/>
                  </a:schemeClr>
                </a:solidFill>
              </a:rPr>
              <a:t>  containers:</a:t>
            </a:r>
          </a:p>
          <a:p>
            <a:r>
              <a:rPr lang="en-US" sz="2800">
                <a:solidFill>
                  <a:schemeClr val="bg1">
                    <a:lumMod val="95000"/>
                  </a:schemeClr>
                </a:solidFill>
              </a:rPr>
              <a:t>  - name: nginx</a:t>
            </a:r>
          </a:p>
          <a:p>
            <a:r>
              <a:rPr lang="en-US" sz="2800">
                <a:solidFill>
                  <a:schemeClr val="bg1">
                    <a:lumMod val="95000"/>
                  </a:schemeClr>
                </a:solidFill>
              </a:rPr>
              <a:t>    image: nginx:latest</a:t>
            </a:r>
          </a:p>
          <a:p>
            <a:r>
              <a:rPr lang="en-US" sz="2800">
                <a:solidFill>
                  <a:schemeClr val="bg1">
                    <a:lumMod val="95000"/>
                  </a:schemeClr>
                </a:solidFill>
              </a:rPr>
              <a:t>    ports:</a:t>
            </a:r>
          </a:p>
          <a:p>
            <a:r>
              <a:rPr lang="en-US" sz="2800">
                <a:solidFill>
                  <a:schemeClr val="bg1">
                    <a:lumMod val="95000"/>
                  </a:schemeClr>
                </a:solidFill>
              </a:rPr>
              <a:t>    - containerPort: 80</a:t>
            </a:r>
          </a:p>
          <a:p>
            <a:r>
              <a:rPr lang="en-US" sz="2800">
                <a:solidFill>
                  <a:schemeClr val="bg1">
                    <a:lumMod val="95000"/>
                  </a:schemeClr>
                </a:solidFill>
              </a:rPr>
              <a:t>    livenessProbe:</a:t>
            </a:r>
          </a:p>
          <a:p>
            <a:r>
              <a:rPr lang="en-US" sz="2800">
                <a:solidFill>
                  <a:schemeClr val="bg1">
                    <a:lumMod val="95000"/>
                  </a:schemeClr>
                </a:solidFill>
              </a:rPr>
              <a:t>      httpGet:</a:t>
            </a:r>
          </a:p>
          <a:p>
            <a:r>
              <a:rPr lang="en-US" sz="2800">
                <a:solidFill>
                  <a:schemeClr val="bg1">
                    <a:lumMod val="95000"/>
                  </a:schemeClr>
                </a:solidFill>
              </a:rPr>
              <a:t>        path: /ali       # 👈 custom path</a:t>
            </a:r>
          </a:p>
          <a:p>
            <a:r>
              <a:rPr lang="en-US" sz="2800">
                <a:solidFill>
                  <a:schemeClr val="bg1">
                    <a:lumMod val="95000"/>
                  </a:schemeClr>
                </a:solidFill>
              </a:rPr>
              <a:t>        port: 80</a:t>
            </a:r>
          </a:p>
          <a:p>
            <a:r>
              <a:rPr lang="en-US" sz="2800">
                <a:solidFill>
                  <a:schemeClr val="bg1">
                    <a:lumMod val="95000"/>
                  </a:schemeClr>
                </a:solidFill>
              </a:rPr>
              <a:t>      initialDelaySeconds: 10   # wait before first probe</a:t>
            </a:r>
          </a:p>
          <a:p>
            <a:r>
              <a:rPr lang="en-US" sz="2800">
                <a:solidFill>
                  <a:schemeClr val="bg1">
                    <a:lumMod val="95000"/>
                  </a:schemeClr>
                </a:solidFill>
              </a:rPr>
              <a:t>      periodSeconds: 5          # check every 5 seconds</a:t>
            </a:r>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859522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resource management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5262979"/>
          </a:xfrm>
          <a:prstGeom prst="rect">
            <a:avLst/>
          </a:prstGeom>
          <a:noFill/>
        </p:spPr>
        <p:txBody>
          <a:bodyPr wrap="square">
            <a:spAutoFit/>
          </a:bodyPr>
          <a:lstStyle/>
          <a:p>
            <a:r>
              <a:rPr lang="en-US" sz="2800" dirty="0">
                <a:solidFill>
                  <a:schemeClr val="bg1">
                    <a:lumMod val="95000"/>
                  </a:schemeClr>
                </a:solidFill>
              </a:rPr>
              <a:t>Each container inside a Pod can declare two main things:</a:t>
            </a: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1️⃣ </a:t>
            </a:r>
            <a:r>
              <a:rPr lang="en-US" sz="2800" dirty="0" err="1">
                <a:solidFill>
                  <a:schemeClr val="bg1">
                    <a:lumMod val="95000"/>
                  </a:schemeClr>
                </a:solidFill>
              </a:rPr>
              <a:t>RequestsThe</a:t>
            </a:r>
            <a:r>
              <a:rPr lang="en-US" sz="2800" dirty="0">
                <a:solidFill>
                  <a:schemeClr val="bg1">
                    <a:lumMod val="95000"/>
                  </a:schemeClr>
                </a:solidFill>
              </a:rPr>
              <a:t> minimum resources the container </a:t>
            </a:r>
            <a:r>
              <a:rPr lang="en-US" sz="2800" dirty="0" err="1">
                <a:solidFill>
                  <a:schemeClr val="bg1">
                    <a:lumMod val="95000"/>
                  </a:schemeClr>
                </a:solidFill>
              </a:rPr>
              <a:t>needs.Kubernetes</a:t>
            </a:r>
            <a:r>
              <a:rPr lang="en-US" sz="2800" dirty="0">
                <a:solidFill>
                  <a:schemeClr val="bg1">
                    <a:lumMod val="95000"/>
                  </a:schemeClr>
                </a:solidFill>
              </a:rPr>
              <a:t> uses requests during scheduling to decide which node has enough resources for the </a:t>
            </a:r>
            <a:r>
              <a:rPr lang="en-US" sz="2800" dirty="0" err="1">
                <a:solidFill>
                  <a:schemeClr val="bg1">
                    <a:lumMod val="95000"/>
                  </a:schemeClr>
                </a:solidFill>
              </a:rPr>
              <a:t>Pod.Example</a:t>
            </a:r>
            <a:r>
              <a:rPr lang="en-US" sz="2800" dirty="0">
                <a:solidFill>
                  <a:schemeClr val="bg1">
                    <a:lumMod val="95000"/>
                  </a:schemeClr>
                </a:solidFill>
              </a:rPr>
              <a:t>: </a:t>
            </a:r>
            <a:r>
              <a:rPr lang="en-US" sz="2800" dirty="0" err="1">
                <a:solidFill>
                  <a:schemeClr val="bg1">
                    <a:lumMod val="95000"/>
                  </a:schemeClr>
                </a:solidFill>
              </a:rPr>
              <a:t>cpu</a:t>
            </a:r>
            <a:r>
              <a:rPr lang="en-US" sz="2800" dirty="0">
                <a:solidFill>
                  <a:schemeClr val="bg1">
                    <a:lumMod val="95000"/>
                  </a:schemeClr>
                </a:solidFill>
              </a:rPr>
              <a:t>: 500m = 0.5 of a CPU core, memory: 256Mi = 256 MB </a:t>
            </a:r>
            <a:r>
              <a:rPr lang="en-US" sz="2800" dirty="0" err="1">
                <a:solidFill>
                  <a:schemeClr val="bg1">
                    <a:lumMod val="95000"/>
                  </a:schemeClr>
                </a:solidFill>
              </a:rPr>
              <a:t>RAM.If</a:t>
            </a:r>
            <a:r>
              <a:rPr lang="en-US" sz="2800" dirty="0">
                <a:solidFill>
                  <a:schemeClr val="bg1">
                    <a:lumMod val="95000"/>
                  </a:schemeClr>
                </a:solidFill>
              </a:rPr>
              <a:t> a node doesn’t have enough requested resources, the Pod won’t be scheduled there.</a:t>
            </a: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r>
              <a:rPr lang="en-US" sz="2800" dirty="0">
                <a:solidFill>
                  <a:schemeClr val="bg1">
                    <a:lumMod val="95000"/>
                  </a:schemeClr>
                </a:solidFill>
              </a:rPr>
              <a:t>2️⃣ </a:t>
            </a:r>
            <a:r>
              <a:rPr lang="en-US" sz="2800" dirty="0" err="1">
                <a:solidFill>
                  <a:schemeClr val="bg1">
                    <a:lumMod val="95000"/>
                  </a:schemeClr>
                </a:solidFill>
              </a:rPr>
              <a:t>LimitsThe</a:t>
            </a:r>
            <a:r>
              <a:rPr lang="en-US" sz="2800" dirty="0">
                <a:solidFill>
                  <a:schemeClr val="bg1">
                    <a:lumMod val="95000"/>
                  </a:schemeClr>
                </a:solidFill>
              </a:rPr>
              <a:t> maximum resources the container can </a:t>
            </a:r>
            <a:r>
              <a:rPr lang="en-US" sz="2800" dirty="0" err="1">
                <a:solidFill>
                  <a:schemeClr val="bg1">
                    <a:lumMod val="95000"/>
                  </a:schemeClr>
                </a:solidFill>
              </a:rPr>
              <a:t>use.If</a:t>
            </a:r>
            <a:r>
              <a:rPr lang="en-US" sz="2800" dirty="0">
                <a:solidFill>
                  <a:schemeClr val="bg1">
                    <a:lumMod val="95000"/>
                  </a:schemeClr>
                </a:solidFill>
              </a:rPr>
              <a:t> the container tries to use </a:t>
            </a:r>
            <a:r>
              <a:rPr lang="en-US" sz="2800" dirty="0" err="1">
                <a:solidFill>
                  <a:schemeClr val="bg1">
                    <a:lumMod val="95000"/>
                  </a:schemeClr>
                </a:solidFill>
              </a:rPr>
              <a:t>more:CPU</a:t>
            </a:r>
            <a:r>
              <a:rPr lang="en-US" sz="2800" dirty="0">
                <a:solidFill>
                  <a:schemeClr val="bg1">
                    <a:lumMod val="95000"/>
                  </a:schemeClr>
                </a:solidFill>
              </a:rPr>
              <a:t> → throttled (slowed down, not killed).Memory → </a:t>
            </a:r>
            <a:r>
              <a:rPr lang="en-US" sz="2800" dirty="0" err="1">
                <a:solidFill>
                  <a:schemeClr val="bg1">
                    <a:lumMod val="95000"/>
                  </a:schemeClr>
                </a:solidFill>
              </a:rPr>
              <a:t>OOMKilled</a:t>
            </a:r>
            <a:r>
              <a:rPr lang="en-US" sz="2800" dirty="0">
                <a:solidFill>
                  <a:schemeClr val="bg1">
                    <a:lumMod val="95000"/>
                  </a:schemeClr>
                </a:solidFill>
              </a:rPr>
              <a:t> (terminated due to out-of-memory).</a:t>
            </a: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8143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pod resource management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6555641"/>
          </a:xfrm>
          <a:prstGeom prst="rect">
            <a:avLst/>
          </a:prstGeom>
          <a:noFill/>
        </p:spPr>
        <p:txBody>
          <a:bodyPr wrap="square">
            <a:spAutoFit/>
          </a:bodyPr>
          <a:lstStyle/>
          <a:p>
            <a:r>
              <a:rPr lang="en-US" sz="2800">
                <a:solidFill>
                  <a:schemeClr val="bg1">
                    <a:lumMod val="95000"/>
                  </a:schemeClr>
                </a:solidFill>
              </a:rPr>
              <a:t>apiVersion: v1</a:t>
            </a:r>
          </a:p>
          <a:p>
            <a:r>
              <a:rPr lang="en-US" sz="2800">
                <a:solidFill>
                  <a:schemeClr val="bg1">
                    <a:lumMod val="95000"/>
                  </a:schemeClr>
                </a:solidFill>
              </a:rPr>
              <a:t>kind: Pod</a:t>
            </a:r>
          </a:p>
          <a:p>
            <a:r>
              <a:rPr lang="en-US" sz="2800">
                <a:solidFill>
                  <a:schemeClr val="bg1">
                    <a:lumMod val="95000"/>
                  </a:schemeClr>
                </a:solidFill>
              </a:rPr>
              <a:t>metadata:</a:t>
            </a:r>
          </a:p>
          <a:p>
            <a:r>
              <a:rPr lang="en-US" sz="2800">
                <a:solidFill>
                  <a:schemeClr val="bg1">
                    <a:lumMod val="95000"/>
                  </a:schemeClr>
                </a:solidFill>
              </a:rPr>
              <a:t>  name: resource-demo</a:t>
            </a:r>
          </a:p>
          <a:p>
            <a:r>
              <a:rPr lang="en-US" sz="2800">
                <a:solidFill>
                  <a:schemeClr val="bg1">
                    <a:lumMod val="95000"/>
                  </a:schemeClr>
                </a:solidFill>
              </a:rPr>
              <a:t>spec:</a:t>
            </a:r>
          </a:p>
          <a:p>
            <a:r>
              <a:rPr lang="en-US" sz="2800">
                <a:solidFill>
                  <a:schemeClr val="bg1">
                    <a:lumMod val="95000"/>
                  </a:schemeClr>
                </a:solidFill>
              </a:rPr>
              <a:t>  containers:</a:t>
            </a:r>
          </a:p>
          <a:p>
            <a:r>
              <a:rPr lang="en-US" sz="2800">
                <a:solidFill>
                  <a:schemeClr val="bg1">
                    <a:lumMod val="95000"/>
                  </a:schemeClr>
                </a:solidFill>
              </a:rPr>
              <a:t>  - name: app</a:t>
            </a:r>
          </a:p>
          <a:p>
            <a:r>
              <a:rPr lang="en-US" sz="2800">
                <a:solidFill>
                  <a:schemeClr val="bg1">
                    <a:lumMod val="95000"/>
                  </a:schemeClr>
                </a:solidFill>
              </a:rPr>
              <a:t>    image: nginx</a:t>
            </a:r>
          </a:p>
          <a:p>
            <a:r>
              <a:rPr lang="en-US" sz="2800">
                <a:solidFill>
                  <a:schemeClr val="bg1">
                    <a:lumMod val="95000"/>
                  </a:schemeClr>
                </a:solidFill>
              </a:rPr>
              <a:t>    resources:</a:t>
            </a:r>
          </a:p>
          <a:p>
            <a:r>
              <a:rPr lang="en-US" sz="2800">
                <a:solidFill>
                  <a:schemeClr val="bg1">
                    <a:lumMod val="95000"/>
                  </a:schemeClr>
                </a:solidFill>
              </a:rPr>
              <a:t>      requests:</a:t>
            </a:r>
          </a:p>
          <a:p>
            <a:r>
              <a:rPr lang="en-US" sz="2800">
                <a:solidFill>
                  <a:schemeClr val="bg1">
                    <a:lumMod val="95000"/>
                  </a:schemeClr>
                </a:solidFill>
              </a:rPr>
              <a:t>        memory: "256Mi"</a:t>
            </a:r>
          </a:p>
          <a:p>
            <a:r>
              <a:rPr lang="en-US" sz="2800">
                <a:solidFill>
                  <a:schemeClr val="bg1">
                    <a:lumMod val="95000"/>
                  </a:schemeClr>
                </a:solidFill>
              </a:rPr>
              <a:t>        cpu: "500m"</a:t>
            </a:r>
          </a:p>
          <a:p>
            <a:r>
              <a:rPr lang="en-US" sz="2800">
                <a:solidFill>
                  <a:schemeClr val="bg1">
                    <a:lumMod val="95000"/>
                  </a:schemeClr>
                </a:solidFill>
              </a:rPr>
              <a:t>      limits:</a:t>
            </a:r>
          </a:p>
          <a:p>
            <a:r>
              <a:rPr lang="en-US" sz="2800">
                <a:solidFill>
                  <a:schemeClr val="bg1">
                    <a:lumMod val="95000"/>
                  </a:schemeClr>
                </a:solidFill>
              </a:rPr>
              <a:t>        memory: "512Mi"</a:t>
            </a:r>
          </a:p>
          <a:p>
            <a:r>
              <a:rPr lang="en-US" sz="2800">
                <a:solidFill>
                  <a:schemeClr val="bg1">
                    <a:lumMod val="95000"/>
                  </a:schemeClr>
                </a:solidFill>
              </a:rPr>
              <a:t>        cpu: "1"</a:t>
            </a:r>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3148122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Annotation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2588061"/>
          </a:xfrm>
          <a:prstGeom prst="rect">
            <a:avLst/>
          </a:prstGeom>
          <a:noFill/>
        </p:spPr>
        <p:txBody>
          <a:bodyPr wrap="square">
            <a:spAutoFit/>
          </a:bodyPr>
          <a:lstStyle/>
          <a:p>
            <a:r>
              <a:rPr lang="en-US" sz="2800" dirty="0">
                <a:solidFill>
                  <a:schemeClr val="bg1">
                    <a:lumMod val="95000"/>
                  </a:schemeClr>
                </a:solidFill>
              </a:rPr>
              <a:t>What are Annotations in Kubernetes?</a:t>
            </a:r>
          </a:p>
          <a:p>
            <a:endParaRPr lang="en-US" sz="2800" dirty="0">
              <a:solidFill>
                <a:schemeClr val="bg1">
                  <a:lumMod val="95000"/>
                </a:schemeClr>
              </a:solidFill>
            </a:endParaRPr>
          </a:p>
          <a:p>
            <a:r>
              <a:rPr lang="en-US" sz="2800" dirty="0">
                <a:solidFill>
                  <a:schemeClr val="bg1">
                    <a:lumMod val="95000"/>
                  </a:schemeClr>
                </a:solidFill>
              </a:rPr>
              <a:t>Annotations are key-value pairs attached to Kubernetes objects (Pods, Services, Deployments, etc.).Unlike </a:t>
            </a:r>
            <a:r>
              <a:rPr lang="en-US" sz="2800" dirty="0" err="1">
                <a:solidFill>
                  <a:schemeClr val="bg1">
                    <a:lumMod val="95000"/>
                  </a:schemeClr>
                </a:solidFill>
              </a:rPr>
              <a:t>labels:Labels</a:t>
            </a:r>
            <a:r>
              <a:rPr lang="en-US" sz="2800" dirty="0">
                <a:solidFill>
                  <a:schemeClr val="bg1">
                    <a:lumMod val="95000"/>
                  </a:schemeClr>
                </a:solidFill>
              </a:rPr>
              <a:t> are used for selection (selectors, queries, grouping).Annotations are for storing non-identifying metadata (info, config, tooling).They don’t affect how Kubernetes schedules or groups objects.</a:t>
            </a:r>
          </a:p>
          <a:p>
            <a:endParaRPr lang="en-US" sz="2800" dirty="0">
              <a:solidFill>
                <a:schemeClr val="bg1">
                  <a:lumMod val="95000"/>
                </a:schemeClr>
              </a:solidFill>
            </a:endParaRPr>
          </a:p>
          <a:p>
            <a:r>
              <a:rPr lang="en-US" sz="2800" dirty="0" err="1">
                <a:solidFill>
                  <a:schemeClr val="bg1">
                    <a:lumMod val="95000"/>
                  </a:schemeClr>
                </a:solidFill>
              </a:rPr>
              <a:t>apiVersion</a:t>
            </a:r>
            <a:r>
              <a:rPr lang="en-US" sz="2800" dirty="0">
                <a:solidFill>
                  <a:schemeClr val="bg1">
                    <a:lumMod val="95000"/>
                  </a:schemeClr>
                </a:solidFill>
              </a:rPr>
              <a:t>: v1</a:t>
            </a:r>
          </a:p>
          <a:p>
            <a:r>
              <a:rPr lang="en-US" sz="2800" dirty="0">
                <a:solidFill>
                  <a:schemeClr val="bg1">
                    <a:lumMod val="95000"/>
                  </a:schemeClr>
                </a:solidFill>
              </a:rPr>
              <a:t>kind: Pod</a:t>
            </a:r>
          </a:p>
          <a:p>
            <a:r>
              <a:rPr lang="en-US" sz="2800" dirty="0">
                <a:solidFill>
                  <a:schemeClr val="bg1">
                    <a:lumMod val="95000"/>
                  </a:schemeClr>
                </a:solidFill>
              </a:rPr>
              <a:t>metadata:</a:t>
            </a:r>
          </a:p>
          <a:p>
            <a:r>
              <a:rPr lang="en-US" sz="2800" dirty="0">
                <a:solidFill>
                  <a:schemeClr val="bg1">
                    <a:lumMod val="95000"/>
                  </a:schemeClr>
                </a:solidFill>
              </a:rPr>
              <a:t>  name: nginx-annotated</a:t>
            </a:r>
          </a:p>
          <a:p>
            <a:r>
              <a:rPr lang="en-US" sz="2800" dirty="0">
                <a:solidFill>
                  <a:schemeClr val="bg1">
                    <a:lumMod val="95000"/>
                  </a:schemeClr>
                </a:solidFill>
              </a:rPr>
              <a:t>  annotations:</a:t>
            </a:r>
          </a:p>
          <a:p>
            <a:r>
              <a:rPr lang="en-US" sz="2800" dirty="0">
                <a:solidFill>
                  <a:schemeClr val="bg1">
                    <a:lumMod val="95000"/>
                  </a:schemeClr>
                </a:solidFill>
              </a:rPr>
              <a:t>    description: "This pod runs nginx"</a:t>
            </a:r>
          </a:p>
          <a:p>
            <a:r>
              <a:rPr lang="en-US" sz="2800" dirty="0">
                <a:solidFill>
                  <a:schemeClr val="bg1">
                    <a:lumMod val="95000"/>
                  </a:schemeClr>
                </a:solidFill>
              </a:rPr>
              <a:t>    owner: "</a:t>
            </a:r>
            <a:r>
              <a:rPr lang="en-US" sz="2800" dirty="0" err="1">
                <a:solidFill>
                  <a:schemeClr val="bg1">
                    <a:lumMod val="95000"/>
                  </a:schemeClr>
                </a:solidFill>
              </a:rPr>
              <a:t>iman</a:t>
            </a:r>
            <a:r>
              <a:rPr lang="en-US" sz="2800" dirty="0">
                <a:solidFill>
                  <a:schemeClr val="bg1">
                    <a:lumMod val="95000"/>
                  </a:schemeClr>
                </a:solidFill>
              </a:rPr>
              <a:t>"</a:t>
            </a:r>
          </a:p>
          <a:p>
            <a:r>
              <a:rPr lang="en-US" sz="2800" dirty="0">
                <a:solidFill>
                  <a:schemeClr val="bg1">
                    <a:lumMod val="95000"/>
                  </a:schemeClr>
                </a:solidFill>
              </a:rPr>
              <a:t>    backup/schedule: "daily"</a:t>
            </a:r>
          </a:p>
          <a:p>
            <a:r>
              <a:rPr lang="en-US" sz="2800" dirty="0">
                <a:solidFill>
                  <a:schemeClr val="bg1">
                    <a:lumMod val="95000"/>
                  </a:schemeClr>
                </a:solidFill>
              </a:rPr>
              <a:t>spec:</a:t>
            </a:r>
          </a:p>
          <a:p>
            <a:r>
              <a:rPr lang="en-US" sz="2800" dirty="0">
                <a:solidFill>
                  <a:schemeClr val="bg1">
                    <a:lumMod val="95000"/>
                  </a:schemeClr>
                </a:solidFill>
              </a:rPr>
              <a:t>  containers:</a:t>
            </a:r>
          </a:p>
          <a:p>
            <a:r>
              <a:rPr lang="en-US" sz="2800" dirty="0">
                <a:solidFill>
                  <a:schemeClr val="bg1">
                    <a:lumMod val="95000"/>
                  </a:schemeClr>
                </a:solidFill>
              </a:rPr>
              <a:t>  - name: nginx</a:t>
            </a:r>
          </a:p>
          <a:p>
            <a:r>
              <a:rPr lang="en-US" sz="2800" dirty="0">
                <a:solidFill>
                  <a:schemeClr val="bg1">
                    <a:lumMod val="95000"/>
                  </a:schemeClr>
                </a:solidFill>
              </a:rPr>
              <a:t>    image: </a:t>
            </a:r>
            <a:r>
              <a:rPr lang="en-US" sz="2800" dirty="0" err="1">
                <a:solidFill>
                  <a:schemeClr val="bg1">
                    <a:lumMod val="95000"/>
                  </a:schemeClr>
                </a:solidFill>
              </a:rPr>
              <a:t>nginx:latest</a:t>
            </a:r>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0743616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Node affinity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1726287"/>
          </a:xfrm>
          <a:prstGeom prst="rect">
            <a:avLst/>
          </a:prstGeom>
          <a:noFill/>
        </p:spPr>
        <p:txBody>
          <a:bodyPr wrap="square">
            <a:spAutoFit/>
          </a:bodyPr>
          <a:lstStyle/>
          <a:p>
            <a:r>
              <a:rPr lang="en-US" sz="2800" dirty="0">
                <a:solidFill>
                  <a:schemeClr val="bg1">
                    <a:lumMod val="95000"/>
                  </a:schemeClr>
                </a:solidFill>
              </a:rPr>
              <a:t>What is Node Affinity?</a:t>
            </a:r>
          </a:p>
          <a:p>
            <a:endParaRPr lang="en-US" sz="2800" dirty="0">
              <a:solidFill>
                <a:schemeClr val="bg1">
                  <a:lumMod val="95000"/>
                </a:schemeClr>
              </a:solidFill>
            </a:endParaRPr>
          </a:p>
          <a:p>
            <a:r>
              <a:rPr lang="en-US" sz="2800" dirty="0">
                <a:solidFill>
                  <a:schemeClr val="bg1">
                    <a:lumMod val="95000"/>
                  </a:schemeClr>
                </a:solidFill>
              </a:rPr>
              <a:t>Node Affinity:</a:t>
            </a:r>
          </a:p>
          <a:p>
            <a:r>
              <a:rPr lang="en-US" sz="2800" dirty="0">
                <a:solidFill>
                  <a:schemeClr val="bg1">
                    <a:lumMod val="95000"/>
                  </a:schemeClr>
                </a:solidFill>
              </a:rPr>
              <a:t> a way to control which nodes your Pod can be scheduled on, based on labels applied to </a:t>
            </a:r>
            <a:r>
              <a:rPr lang="en-US" sz="2800" dirty="0" err="1">
                <a:solidFill>
                  <a:schemeClr val="bg1">
                    <a:lumMod val="95000"/>
                  </a:schemeClr>
                </a:solidFill>
              </a:rPr>
              <a:t>nodes.It’s</a:t>
            </a:r>
            <a:r>
              <a:rPr lang="en-US" sz="2800" dirty="0">
                <a:solidFill>
                  <a:schemeClr val="bg1">
                    <a:lumMod val="95000"/>
                  </a:schemeClr>
                </a:solidFill>
              </a:rPr>
              <a:t> like </a:t>
            </a:r>
            <a:r>
              <a:rPr lang="en-US" sz="2800" dirty="0" err="1">
                <a:solidFill>
                  <a:schemeClr val="bg1">
                    <a:lumMod val="95000"/>
                  </a:schemeClr>
                </a:solidFill>
              </a:rPr>
              <a:t>nodeSelector</a:t>
            </a:r>
            <a:r>
              <a:rPr lang="en-US" sz="2800" dirty="0">
                <a:solidFill>
                  <a:schemeClr val="bg1">
                    <a:lumMod val="95000"/>
                  </a:schemeClr>
                </a:solidFill>
              </a:rPr>
              <a:t> but more powerful and </a:t>
            </a:r>
            <a:r>
              <a:rPr lang="en-US" sz="2800" dirty="0" err="1">
                <a:solidFill>
                  <a:schemeClr val="bg1">
                    <a:lumMod val="95000"/>
                  </a:schemeClr>
                </a:solidFill>
              </a:rPr>
              <a:t>flexible:Supports</a:t>
            </a:r>
            <a:r>
              <a:rPr lang="en-US" sz="2800" dirty="0">
                <a:solidFill>
                  <a:schemeClr val="bg1">
                    <a:lumMod val="95000"/>
                  </a:schemeClr>
                </a:solidFill>
              </a:rPr>
              <a:t> required (must match) and preferred (soft rule).</a:t>
            </a:r>
          </a:p>
          <a:p>
            <a:r>
              <a:rPr lang="en-US" sz="2800" dirty="0">
                <a:solidFill>
                  <a:schemeClr val="bg1">
                    <a:lumMod val="95000"/>
                  </a:schemeClr>
                </a:solidFill>
              </a:rPr>
              <a:t>Supports operators (In, </a:t>
            </a:r>
            <a:r>
              <a:rPr lang="en-US" sz="2800" dirty="0" err="1">
                <a:solidFill>
                  <a:schemeClr val="bg1">
                    <a:lumMod val="95000"/>
                  </a:schemeClr>
                </a:solidFill>
              </a:rPr>
              <a:t>NotIn</a:t>
            </a:r>
            <a:r>
              <a:rPr lang="en-US" sz="2800" dirty="0">
                <a:solidFill>
                  <a:schemeClr val="bg1">
                    <a:lumMod val="95000"/>
                  </a:schemeClr>
                </a:solidFill>
              </a:rPr>
              <a:t>, Exists, etc.).</a:t>
            </a:r>
          </a:p>
          <a:p>
            <a:endParaRPr lang="nl-NL" sz="2800" dirty="0">
              <a:solidFill>
                <a:schemeClr val="bg1">
                  <a:lumMod val="95000"/>
                </a:schemeClr>
              </a:solidFill>
            </a:endParaRPr>
          </a:p>
          <a:p>
            <a:endParaRPr lang="nl-NL" sz="2800" dirty="0">
              <a:solidFill>
                <a:schemeClr val="bg1">
                  <a:lumMod val="95000"/>
                </a:schemeClr>
              </a:solidFill>
            </a:endParaRPr>
          </a:p>
          <a:p>
            <a:r>
              <a:rPr lang="en-US" sz="2800" dirty="0">
                <a:solidFill>
                  <a:schemeClr val="bg1">
                    <a:lumMod val="95000"/>
                  </a:schemeClr>
                </a:solidFill>
              </a:rPr>
              <a:t>Types of Node Affinity</a:t>
            </a:r>
          </a:p>
          <a:p>
            <a:r>
              <a:rPr lang="en-US" sz="2800" dirty="0">
                <a:solidFill>
                  <a:schemeClr val="bg1">
                    <a:lumMod val="95000"/>
                  </a:schemeClr>
                </a:solidFill>
              </a:rPr>
              <a:t>1-requiredDuringSchedulingIgnoredDuringExecution</a:t>
            </a:r>
          </a:p>
          <a:p>
            <a:r>
              <a:rPr lang="en-US" sz="2800" dirty="0">
                <a:solidFill>
                  <a:schemeClr val="bg1">
                    <a:lumMod val="95000"/>
                  </a:schemeClr>
                </a:solidFill>
              </a:rPr>
              <a:t>Hard rule: Pod must run only on nodes that </a:t>
            </a:r>
            <a:r>
              <a:rPr lang="en-US" sz="2800" dirty="0" err="1">
                <a:solidFill>
                  <a:schemeClr val="bg1">
                    <a:lumMod val="95000"/>
                  </a:schemeClr>
                </a:solidFill>
              </a:rPr>
              <a:t>match.If</a:t>
            </a:r>
            <a:r>
              <a:rPr lang="en-US" sz="2800" dirty="0">
                <a:solidFill>
                  <a:schemeClr val="bg1">
                    <a:lumMod val="95000"/>
                  </a:schemeClr>
                </a:solidFill>
              </a:rPr>
              <a:t> no node matches → Pod stays Pending.</a:t>
            </a:r>
          </a:p>
          <a:p>
            <a:endParaRPr lang="en-US" sz="2800" dirty="0">
              <a:solidFill>
                <a:schemeClr val="bg1">
                  <a:lumMod val="95000"/>
                </a:schemeClr>
              </a:solidFill>
            </a:endParaRPr>
          </a:p>
          <a:p>
            <a:r>
              <a:rPr lang="en-US" sz="2800" dirty="0">
                <a:solidFill>
                  <a:schemeClr val="bg1">
                    <a:lumMod val="95000"/>
                  </a:schemeClr>
                </a:solidFill>
              </a:rPr>
              <a:t>2-preferredDuringSchedulingIgnoredDuringExecution</a:t>
            </a:r>
          </a:p>
          <a:p>
            <a:r>
              <a:rPr lang="en-US" sz="2800" dirty="0">
                <a:solidFill>
                  <a:schemeClr val="bg1">
                    <a:lumMod val="95000"/>
                  </a:schemeClr>
                </a:solidFill>
              </a:rPr>
              <a:t>Soft rule: Scheduler tries to place Pod on preferred nodes, but if not possible → it runs elsewhere.</a:t>
            </a:r>
          </a:p>
          <a:p>
            <a:endParaRPr lang="en-US" sz="2800" dirty="0">
              <a:solidFill>
                <a:schemeClr val="bg1">
                  <a:lumMod val="95000"/>
                </a:schemeClr>
              </a:solidFill>
            </a:endParaRPr>
          </a:p>
          <a:p>
            <a:r>
              <a:rPr lang="en-US" sz="2800" dirty="0">
                <a:solidFill>
                  <a:schemeClr val="bg1">
                    <a:lumMod val="95000"/>
                  </a:schemeClr>
                </a:solidFill>
              </a:rPr>
              <a:t>⚠️ Both are </a:t>
            </a:r>
            <a:r>
              <a:rPr lang="en-US" sz="2800" dirty="0" err="1">
                <a:solidFill>
                  <a:schemeClr val="bg1">
                    <a:lumMod val="95000"/>
                  </a:schemeClr>
                </a:solidFill>
              </a:rPr>
              <a:t>IgnoredDuringExecution</a:t>
            </a:r>
            <a:r>
              <a:rPr lang="en-US" sz="2800" dirty="0">
                <a:solidFill>
                  <a:schemeClr val="bg1">
                    <a:lumMod val="95000"/>
                  </a:schemeClr>
                </a:solidFill>
              </a:rPr>
              <a:t> → means if labels change after Pod is running, Pod is not evicted</a:t>
            </a:r>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2438850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Node affinity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454617"/>
            <a:ext cx="15278100" cy="11726287"/>
          </a:xfrm>
          <a:prstGeom prst="rect">
            <a:avLst/>
          </a:prstGeom>
          <a:noFill/>
        </p:spPr>
        <p:txBody>
          <a:bodyPr wrap="square">
            <a:spAutoFit/>
          </a:bodyPr>
          <a:lstStyle/>
          <a:p>
            <a:r>
              <a:rPr lang="nl-NL" sz="2800" dirty="0">
                <a:solidFill>
                  <a:schemeClr val="bg1">
                    <a:lumMod val="95000"/>
                  </a:schemeClr>
                </a:solidFill>
              </a:rPr>
              <a:t>kubectl label node worker1 disktype=ssd</a:t>
            </a:r>
          </a:p>
          <a:p>
            <a:endParaRPr lang="nl-NL" sz="2800" dirty="0">
              <a:solidFill>
                <a:schemeClr val="bg1">
                  <a:lumMod val="95000"/>
                </a:schemeClr>
              </a:solidFill>
            </a:endParaRPr>
          </a:p>
          <a:p>
            <a:r>
              <a:rPr lang="nl-NL" sz="2800" dirty="0">
                <a:solidFill>
                  <a:schemeClr val="bg1">
                    <a:lumMod val="95000"/>
                  </a:schemeClr>
                </a:solidFill>
              </a:rPr>
              <a:t>apiVersion: v1</a:t>
            </a:r>
          </a:p>
          <a:p>
            <a:r>
              <a:rPr lang="nl-NL" sz="2800" dirty="0">
                <a:solidFill>
                  <a:schemeClr val="bg1">
                    <a:lumMod val="95000"/>
                  </a:schemeClr>
                </a:solidFill>
              </a:rPr>
              <a:t>kind: Pod</a:t>
            </a:r>
          </a:p>
          <a:p>
            <a:r>
              <a:rPr lang="nl-NL" sz="2800" dirty="0">
                <a:solidFill>
                  <a:schemeClr val="bg1">
                    <a:lumMod val="95000"/>
                  </a:schemeClr>
                </a:solidFill>
              </a:rPr>
              <a:t>metadata:</a:t>
            </a:r>
          </a:p>
          <a:p>
            <a:r>
              <a:rPr lang="nl-NL" sz="2800" dirty="0">
                <a:solidFill>
                  <a:schemeClr val="bg1">
                    <a:lumMod val="95000"/>
                  </a:schemeClr>
                </a:solidFill>
              </a:rPr>
              <a:t>  name: nginx-hard-affinity</a:t>
            </a:r>
          </a:p>
          <a:p>
            <a:r>
              <a:rPr lang="nl-NL" sz="2800" dirty="0">
                <a:solidFill>
                  <a:schemeClr val="bg1">
                    <a:lumMod val="95000"/>
                  </a:schemeClr>
                </a:solidFill>
              </a:rPr>
              <a:t>spec:</a:t>
            </a:r>
          </a:p>
          <a:p>
            <a:r>
              <a:rPr lang="nl-NL" sz="2800" dirty="0">
                <a:solidFill>
                  <a:schemeClr val="bg1">
                    <a:lumMod val="95000"/>
                  </a:schemeClr>
                </a:solidFill>
              </a:rPr>
              <a:t>  affinity:</a:t>
            </a:r>
          </a:p>
          <a:p>
            <a:r>
              <a:rPr lang="nl-NL" sz="2800" dirty="0">
                <a:solidFill>
                  <a:schemeClr val="bg1">
                    <a:lumMod val="95000"/>
                  </a:schemeClr>
                </a:solidFill>
              </a:rPr>
              <a:t>    nodeAffinity:</a:t>
            </a:r>
          </a:p>
          <a:p>
            <a:r>
              <a:rPr lang="nl-NL" sz="2800" dirty="0">
                <a:solidFill>
                  <a:schemeClr val="bg1">
                    <a:lumMod val="95000"/>
                  </a:schemeClr>
                </a:solidFill>
              </a:rPr>
              <a:t>      requiredDuringSchedulingIgnoredDuringExecution:</a:t>
            </a:r>
          </a:p>
          <a:p>
            <a:r>
              <a:rPr lang="nl-NL" sz="2800" dirty="0">
                <a:solidFill>
                  <a:schemeClr val="bg1">
                    <a:lumMod val="95000"/>
                  </a:schemeClr>
                </a:solidFill>
              </a:rPr>
              <a:t>        nodeSelectorTerms:</a:t>
            </a:r>
          </a:p>
          <a:p>
            <a:r>
              <a:rPr lang="nl-NL" sz="2800" dirty="0">
                <a:solidFill>
                  <a:schemeClr val="bg1">
                    <a:lumMod val="95000"/>
                  </a:schemeClr>
                </a:solidFill>
              </a:rPr>
              <a:t>        - matchExpressions:</a:t>
            </a:r>
          </a:p>
          <a:p>
            <a:r>
              <a:rPr lang="nl-NL" sz="2800" dirty="0">
                <a:solidFill>
                  <a:schemeClr val="bg1">
                    <a:lumMod val="95000"/>
                  </a:schemeClr>
                </a:solidFill>
              </a:rPr>
              <a:t>          - key: disktype</a:t>
            </a:r>
          </a:p>
          <a:p>
            <a:r>
              <a:rPr lang="nl-NL" sz="2800" dirty="0">
                <a:solidFill>
                  <a:schemeClr val="bg1">
                    <a:lumMod val="95000"/>
                  </a:schemeClr>
                </a:solidFill>
              </a:rPr>
              <a:t>            operator: In</a:t>
            </a:r>
          </a:p>
          <a:p>
            <a:r>
              <a:rPr lang="nl-NL" sz="2800" dirty="0">
                <a:solidFill>
                  <a:schemeClr val="bg1">
                    <a:lumMod val="95000"/>
                  </a:schemeClr>
                </a:solidFill>
              </a:rPr>
              <a:t>            values:</a:t>
            </a:r>
          </a:p>
          <a:p>
            <a:r>
              <a:rPr lang="nl-NL" sz="2800" dirty="0">
                <a:solidFill>
                  <a:schemeClr val="bg1">
                    <a:lumMod val="95000"/>
                  </a:schemeClr>
                </a:solidFill>
              </a:rPr>
              <a:t>            - ssd</a:t>
            </a:r>
          </a:p>
          <a:p>
            <a:r>
              <a:rPr lang="nl-NL" sz="2800" dirty="0">
                <a:solidFill>
                  <a:schemeClr val="bg1">
                    <a:lumMod val="95000"/>
                  </a:schemeClr>
                </a:solidFill>
              </a:rPr>
              <a:t>  containers:</a:t>
            </a:r>
          </a:p>
          <a:p>
            <a:r>
              <a:rPr lang="nl-NL" sz="2800" dirty="0">
                <a:solidFill>
                  <a:schemeClr val="bg1">
                    <a:lumMod val="95000"/>
                  </a:schemeClr>
                </a:solidFill>
              </a:rPr>
              <a:t>  - name: nginx</a:t>
            </a:r>
          </a:p>
          <a:p>
            <a:r>
              <a:rPr lang="nl-NL" sz="2800" dirty="0">
                <a:solidFill>
                  <a:schemeClr val="bg1">
                    <a:lumMod val="95000"/>
                  </a:schemeClr>
                </a:solidFill>
              </a:rPr>
              <a:t>    image: nginx</a:t>
            </a: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nl-NL" sz="2800" dirty="0">
              <a:solidFill>
                <a:schemeClr val="bg1">
                  <a:lumMod val="95000"/>
                </a:schemeClr>
              </a:solidFill>
            </a:endParaRPr>
          </a:p>
          <a:p>
            <a:endParaRPr lang="en-US"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11822617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39051" y="-150027"/>
            <a:ext cx="18288000" cy="10286977"/>
          </a:xfrm>
          <a:prstGeom prst="rect">
            <a:avLst/>
          </a:prstGeom>
        </p:spPr>
      </p:pic>
      <p:sp>
        <p:nvSpPr>
          <p:cNvPr id="3" name="object 3"/>
          <p:cNvSpPr txBox="1">
            <a:spLocks noGrp="1"/>
          </p:cNvSpPr>
          <p:nvPr>
            <p:ph type="title"/>
          </p:nvPr>
        </p:nvSpPr>
        <p:spPr>
          <a:xfrm>
            <a:off x="1259305" y="577935"/>
            <a:ext cx="15468600" cy="505267"/>
          </a:xfrm>
          <a:prstGeom prst="rect">
            <a:avLst/>
          </a:prstGeom>
        </p:spPr>
        <p:txBody>
          <a:bodyPr vert="horz" wrap="square" lIns="0" tIns="12700" rIns="0" bIns="0" rtlCol="0">
            <a:spAutoFit/>
          </a:bodyPr>
          <a:lstStyle/>
          <a:p>
            <a:pPr marL="12700" algn="ctr">
              <a:spcBef>
                <a:spcPts val="100"/>
              </a:spcBef>
            </a:pPr>
            <a:r>
              <a:rPr lang="en-US" sz="3200" i="1" dirty="0">
                <a:solidFill>
                  <a:schemeClr val="accent1"/>
                </a:solidFill>
              </a:rPr>
              <a:t>Node affinity</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90100910-442C-4843-F849-ABE01271ACAD}"/>
              </a:ext>
            </a:extLst>
          </p:cNvPr>
          <p:cNvSpPr>
            <a:spLocks noChangeArrowheads="1"/>
          </p:cNvSpPr>
          <p:nvPr/>
        </p:nvSpPr>
        <p:spPr bwMode="auto">
          <a:xfrm>
            <a:off x="914400" y="4439464"/>
            <a:ext cx="2359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25B7266-8A45-7C42-C7C7-DD72BDAAC64D}"/>
              </a:ext>
            </a:extLst>
          </p:cNvPr>
          <p:cNvSpPr txBox="1"/>
          <p:nvPr/>
        </p:nvSpPr>
        <p:spPr>
          <a:xfrm>
            <a:off x="1170411" y="1263650"/>
            <a:ext cx="15278100" cy="7848302"/>
          </a:xfrm>
          <a:prstGeom prst="rect">
            <a:avLst/>
          </a:prstGeom>
          <a:noFill/>
        </p:spPr>
        <p:txBody>
          <a:bodyPr wrap="square">
            <a:spAutoFit/>
          </a:bodyPr>
          <a:lstStyle/>
          <a:p>
            <a:r>
              <a:rPr lang="nl-NL" sz="2800">
                <a:solidFill>
                  <a:schemeClr val="bg1">
                    <a:lumMod val="95000"/>
                  </a:schemeClr>
                </a:solidFill>
              </a:rPr>
              <a:t>apiVersion: v1</a:t>
            </a:r>
          </a:p>
          <a:p>
            <a:r>
              <a:rPr lang="nl-NL" sz="2800">
                <a:solidFill>
                  <a:schemeClr val="bg1">
                    <a:lumMod val="95000"/>
                  </a:schemeClr>
                </a:solidFill>
              </a:rPr>
              <a:t>kind: Pod</a:t>
            </a:r>
          </a:p>
          <a:p>
            <a:r>
              <a:rPr lang="nl-NL" sz="2800">
                <a:solidFill>
                  <a:schemeClr val="bg1">
                    <a:lumMod val="95000"/>
                  </a:schemeClr>
                </a:solidFill>
              </a:rPr>
              <a:t>metadata:</a:t>
            </a:r>
          </a:p>
          <a:p>
            <a:r>
              <a:rPr lang="nl-NL" sz="2800">
                <a:solidFill>
                  <a:schemeClr val="bg1">
                    <a:lumMod val="95000"/>
                  </a:schemeClr>
                </a:solidFill>
              </a:rPr>
              <a:t>  name: nginx-soft-affinity</a:t>
            </a:r>
          </a:p>
          <a:p>
            <a:r>
              <a:rPr lang="nl-NL" sz="2800">
                <a:solidFill>
                  <a:schemeClr val="bg1">
                    <a:lumMod val="95000"/>
                  </a:schemeClr>
                </a:solidFill>
              </a:rPr>
              <a:t>spec:</a:t>
            </a:r>
          </a:p>
          <a:p>
            <a:r>
              <a:rPr lang="nl-NL" sz="2800">
                <a:solidFill>
                  <a:schemeClr val="bg1">
                    <a:lumMod val="95000"/>
                  </a:schemeClr>
                </a:solidFill>
              </a:rPr>
              <a:t>  affinity:</a:t>
            </a:r>
          </a:p>
          <a:p>
            <a:r>
              <a:rPr lang="nl-NL" sz="2800">
                <a:solidFill>
                  <a:schemeClr val="bg1">
                    <a:lumMod val="95000"/>
                  </a:schemeClr>
                </a:solidFill>
              </a:rPr>
              <a:t>    nodeAffinity:</a:t>
            </a:r>
          </a:p>
          <a:p>
            <a:r>
              <a:rPr lang="nl-NL" sz="2800">
                <a:solidFill>
                  <a:schemeClr val="bg1">
                    <a:lumMod val="95000"/>
                  </a:schemeClr>
                </a:solidFill>
              </a:rPr>
              <a:t>      preferredDuringSchedulingIgnoredDuringExecution:</a:t>
            </a:r>
          </a:p>
          <a:p>
            <a:r>
              <a:rPr lang="nl-NL" sz="2800">
                <a:solidFill>
                  <a:schemeClr val="bg1">
                    <a:lumMod val="95000"/>
                  </a:schemeClr>
                </a:solidFill>
              </a:rPr>
              <a:t>      - weight: 1</a:t>
            </a:r>
          </a:p>
          <a:p>
            <a:r>
              <a:rPr lang="nl-NL" sz="2800">
                <a:solidFill>
                  <a:schemeClr val="bg1">
                    <a:lumMod val="95000"/>
                  </a:schemeClr>
                </a:solidFill>
              </a:rPr>
              <a:t>        preference:</a:t>
            </a:r>
          </a:p>
          <a:p>
            <a:r>
              <a:rPr lang="nl-NL" sz="2800">
                <a:solidFill>
                  <a:schemeClr val="bg1">
                    <a:lumMod val="95000"/>
                  </a:schemeClr>
                </a:solidFill>
              </a:rPr>
              <a:t>          matchExpressions:</a:t>
            </a:r>
          </a:p>
          <a:p>
            <a:r>
              <a:rPr lang="nl-NL" sz="2800">
                <a:solidFill>
                  <a:schemeClr val="bg1">
                    <a:lumMod val="95000"/>
                  </a:schemeClr>
                </a:solidFill>
              </a:rPr>
              <a:t>          - key: zone</a:t>
            </a:r>
          </a:p>
          <a:p>
            <a:r>
              <a:rPr lang="nl-NL" sz="2800">
                <a:solidFill>
                  <a:schemeClr val="bg1">
                    <a:lumMod val="95000"/>
                  </a:schemeClr>
                </a:solidFill>
              </a:rPr>
              <a:t>            operator: In</a:t>
            </a:r>
          </a:p>
          <a:p>
            <a:r>
              <a:rPr lang="nl-NL" sz="2800">
                <a:solidFill>
                  <a:schemeClr val="bg1">
                    <a:lumMod val="95000"/>
                  </a:schemeClr>
                </a:solidFill>
              </a:rPr>
              <a:t>            values:</a:t>
            </a:r>
          </a:p>
          <a:p>
            <a:r>
              <a:rPr lang="nl-NL" sz="2800">
                <a:solidFill>
                  <a:schemeClr val="bg1">
                    <a:lumMod val="95000"/>
                  </a:schemeClr>
                </a:solidFill>
              </a:rPr>
              <a:t>            - east</a:t>
            </a:r>
          </a:p>
          <a:p>
            <a:r>
              <a:rPr lang="nl-NL" sz="2800">
                <a:solidFill>
                  <a:schemeClr val="bg1">
                    <a:lumMod val="95000"/>
                  </a:schemeClr>
                </a:solidFill>
              </a:rPr>
              <a:t>  containers:</a:t>
            </a:r>
          </a:p>
          <a:p>
            <a:r>
              <a:rPr lang="nl-NL" sz="2800">
                <a:solidFill>
                  <a:schemeClr val="bg1">
                    <a:lumMod val="95000"/>
                  </a:schemeClr>
                </a:solidFill>
              </a:rPr>
              <a:t>  - name: nginx</a:t>
            </a:r>
          </a:p>
          <a:p>
            <a:r>
              <a:rPr lang="nl-NL" sz="2800">
                <a:solidFill>
                  <a:schemeClr val="bg1">
                    <a:lumMod val="95000"/>
                  </a:schemeClr>
                </a:solidFill>
              </a:rPr>
              <a:t>    image: nginx</a:t>
            </a:r>
            <a:endParaRPr lang="nl-NL" sz="2800" dirty="0">
              <a:solidFill>
                <a:schemeClr val="bg1">
                  <a:lumMod val="95000"/>
                </a:schemeClr>
              </a:solidFill>
            </a:endParaRPr>
          </a:p>
        </p:txBody>
      </p:sp>
      <p:sp>
        <p:nvSpPr>
          <p:cNvPr id="4" name="Rectangle 1">
            <a:extLst>
              <a:ext uri="{FF2B5EF4-FFF2-40B4-BE49-F238E27FC236}">
                <a16:creationId xmlns:a16="http://schemas.microsoft.com/office/drawing/2014/main" id="{E2668070-19F5-C0E5-6DE2-4C4ACE7E7460}"/>
              </a:ext>
            </a:extLst>
          </p:cNvPr>
          <p:cNvSpPr>
            <a:spLocks noChangeArrowheads="1"/>
          </p:cNvSpPr>
          <p:nvPr/>
        </p:nvSpPr>
        <p:spPr bwMode="auto">
          <a:xfrm>
            <a:off x="0" y="-184666"/>
            <a:ext cx="113159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It watches for newly created Pods that don’t have a Node assigned yet, then selects a suitable Node for them</a:t>
            </a:r>
          </a:p>
        </p:txBody>
      </p:sp>
    </p:spTree>
    <p:extLst>
      <p:ext uri="{BB962C8B-B14F-4D97-AF65-F5344CB8AC3E}">
        <p14:creationId xmlns:p14="http://schemas.microsoft.com/office/powerpoint/2010/main" val="46982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282950" y="654050"/>
            <a:ext cx="10363200" cy="8656216"/>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6-Ansible</a:t>
            </a:r>
            <a:br>
              <a:rPr lang="en-US" dirty="0"/>
            </a:br>
            <a:br>
              <a:rPr lang="en-US" dirty="0"/>
            </a:br>
            <a:r>
              <a:rPr lang="en-US" dirty="0"/>
              <a:t>7-Prometheus/Grafana/Loki</a:t>
            </a:r>
            <a:br>
              <a:rPr lang="en-US" dirty="0"/>
            </a:br>
            <a:r>
              <a:rPr lang="en-US" dirty="0"/>
              <a:t>8-redis</a:t>
            </a:r>
            <a:br>
              <a:rPr lang="en-US" dirty="0"/>
            </a:br>
            <a:r>
              <a:rPr lang="en-US" dirty="0"/>
              <a:t>9-Kubernetes begin</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26589</TotalTime>
  <Words>16564</Words>
  <Application>Microsoft Office PowerPoint</Application>
  <PresentationFormat>Custom</PresentationFormat>
  <Paragraphs>3087</Paragraphs>
  <Slides>184</Slides>
  <Notes>107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184</vt:i4>
      </vt:variant>
    </vt:vector>
  </HeadingPairs>
  <TitlesOfParts>
    <vt:vector size="197" baseType="lpstr">
      <vt:lpstr>Arial</vt:lpstr>
      <vt:lpstr>Calibri</vt:lpstr>
      <vt:lpstr>DeepSeek-CJK-patch</vt:lpstr>
      <vt:lpstr>fkGrotesk</vt:lpstr>
      <vt:lpstr>fkGroteskNeue</vt:lpstr>
      <vt:lpstr>Inter</vt:lpstr>
      <vt:lpstr>JetBrains Mono</vt:lpstr>
      <vt:lpstr>open sans</vt:lpstr>
      <vt:lpstr>SFMono-Regular</vt:lpstr>
      <vt:lpstr>source-code-pro</vt:lpstr>
      <vt:lpstr>Verdana</vt:lpstr>
      <vt:lpstr>Wingdings</vt:lpstr>
      <vt:lpstr>Office Theme</vt:lpstr>
      <vt:lpstr>DevOps for Beginners </vt:lpstr>
      <vt:lpstr>Topic of this Course  1-http/https,Nginx  2-Docker  3-Git/Gitlab CI  4-Bash scripting  6-Ansible  7-Prometheus/Grafana/Loki 8-redis 9-Kubernetes begin</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lpstr>Monitoring</vt:lpstr>
      <vt:lpstr>three key concepts in monitoring</vt:lpstr>
      <vt:lpstr>three key concepts in  monitoring</vt:lpstr>
      <vt:lpstr>Main Monitoring Components</vt:lpstr>
      <vt:lpstr>Main Monitoring Components</vt:lpstr>
      <vt:lpstr>White vs black vs gray box</vt:lpstr>
      <vt:lpstr>Metric metod  collect</vt:lpstr>
      <vt:lpstr>Metric metod  collect</vt:lpstr>
      <vt:lpstr>4 The Four Golden Signals (Google SRE) </vt:lpstr>
      <vt:lpstr>Prometheus </vt:lpstr>
      <vt:lpstr>Prometheus </vt:lpstr>
      <vt:lpstr>Prometheus  Architecture </vt:lpstr>
      <vt:lpstr>exporter vs libary client</vt:lpstr>
      <vt:lpstr>exporter vs libary client</vt:lpstr>
      <vt:lpstr>How  Data store?</vt:lpstr>
      <vt:lpstr>How  Data store?</vt:lpstr>
      <vt:lpstr>How  Data store?</vt:lpstr>
      <vt:lpstr>Cardinality</vt:lpstr>
      <vt:lpstr>metric types</vt:lpstr>
      <vt:lpstr>Query in prometheus</vt:lpstr>
      <vt:lpstr>Query in prometheus</vt:lpstr>
      <vt:lpstr>Prometheus.yml </vt:lpstr>
      <vt:lpstr>Lables</vt:lpstr>
      <vt:lpstr>Lables</vt:lpstr>
      <vt:lpstr>Relabeling</vt:lpstr>
      <vt:lpstr>Instance vector and offset</vt:lpstr>
      <vt:lpstr>Arithmetic Binary Operators </vt:lpstr>
      <vt:lpstr>Usefull query in Cadvisor</vt:lpstr>
      <vt:lpstr>Black box exporter </vt:lpstr>
      <vt:lpstr>Black box exporter </vt:lpstr>
      <vt:lpstr>Black box exporter </vt:lpstr>
      <vt:lpstr>Service Discovery</vt:lpstr>
      <vt:lpstr>Service Discovery</vt:lpstr>
      <vt:lpstr>Service Discovery</vt:lpstr>
      <vt:lpstr>Prometheus  Federation </vt:lpstr>
      <vt:lpstr>Prometheus  Federation </vt:lpstr>
      <vt:lpstr>Rules</vt:lpstr>
      <vt:lpstr>Alert Manager</vt:lpstr>
      <vt:lpstr>Alert Manager</vt:lpstr>
      <vt:lpstr>Alert Manager</vt:lpstr>
      <vt:lpstr>MySQL Exporter</vt:lpstr>
      <vt:lpstr>MySQL Exporter vs Datasource MySQL</vt:lpstr>
      <vt:lpstr>MySQL Exporter</vt:lpstr>
      <vt:lpstr>Loki promtail Grafana schema</vt:lpstr>
      <vt:lpstr>Loki</vt:lpstr>
      <vt:lpstr>Loki</vt:lpstr>
      <vt:lpstr>Loki</vt:lpstr>
      <vt:lpstr>Loki</vt:lpstr>
      <vt:lpstr>Promtail</vt:lpstr>
      <vt:lpstr>Promtail</vt:lpstr>
      <vt:lpstr>Redis</vt:lpstr>
      <vt:lpstr>Kubernetes</vt:lpstr>
      <vt:lpstr>Kubernetes</vt:lpstr>
      <vt:lpstr>Kubernetes Architecture</vt:lpstr>
      <vt:lpstr>Kubernetes Architecture</vt:lpstr>
      <vt:lpstr>kube-apiserver (API Server)</vt:lpstr>
      <vt:lpstr>etcd</vt:lpstr>
      <vt:lpstr>kube-controller-manager</vt:lpstr>
      <vt:lpstr>kube-scheduler</vt:lpstr>
      <vt:lpstr>kubelet</vt:lpstr>
      <vt:lpstr>kubelet</vt:lpstr>
      <vt:lpstr>Kube-proxy</vt:lpstr>
      <vt:lpstr>Kubernetes Container Runtime</vt:lpstr>
      <vt:lpstr>CoreDNS</vt:lpstr>
      <vt:lpstr>Install k8s as product</vt:lpstr>
      <vt:lpstr>Install k8s as product</vt:lpstr>
      <vt:lpstr>Install k8s as product</vt:lpstr>
      <vt:lpstr>Install k8s as product</vt:lpstr>
      <vt:lpstr>Install k8s as product</vt:lpstr>
      <vt:lpstr>Install k8s as product</vt:lpstr>
      <vt:lpstr>drain</vt:lpstr>
      <vt:lpstr>CNI</vt:lpstr>
      <vt:lpstr>DaemonSet</vt:lpstr>
      <vt:lpstr>Add labels to ndoes</vt:lpstr>
      <vt:lpstr>Pod phase</vt:lpstr>
      <vt:lpstr>Pod phase</vt:lpstr>
      <vt:lpstr>pod condition</vt:lpstr>
      <vt:lpstr>pod health check</vt:lpstr>
      <vt:lpstr>pod health check</vt:lpstr>
      <vt:lpstr>pod resource management</vt:lpstr>
      <vt:lpstr>pod resource management</vt:lpstr>
      <vt:lpstr>Annotation </vt:lpstr>
      <vt:lpstr>Node affinity</vt:lpstr>
      <vt:lpstr>Node affinity</vt:lpstr>
      <vt:lpstr>Node affinity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132</cp:revision>
  <dcterms:created xsi:type="dcterms:W3CDTF">2025-01-27T00:28:04Z</dcterms:created>
  <dcterms:modified xsi:type="dcterms:W3CDTF">2025-09-04T15:19:37Z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